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drawings/drawing17.xml" ContentType="application/vnd.openxmlformats-officedocument.drawingml.chartshape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drawings/drawing20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21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rawings/drawing19.xml" ContentType="application/vnd.openxmlformats-officedocument.drawingml.chartshape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74" r:id="rId5"/>
    <p:sldId id="259" r:id="rId6"/>
    <p:sldId id="275" r:id="rId7"/>
    <p:sldId id="260" r:id="rId8"/>
    <p:sldId id="276" r:id="rId9"/>
    <p:sldId id="289" r:id="rId10"/>
    <p:sldId id="313" r:id="rId11"/>
    <p:sldId id="277" r:id="rId12"/>
    <p:sldId id="278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4" r:id="rId23"/>
    <p:sldId id="301" r:id="rId24"/>
    <p:sldId id="303" r:id="rId25"/>
    <p:sldId id="302" r:id="rId26"/>
    <p:sldId id="307" r:id="rId27"/>
    <p:sldId id="305" r:id="rId28"/>
    <p:sldId id="306" r:id="rId29"/>
    <p:sldId id="308" r:id="rId30"/>
    <p:sldId id="310" r:id="rId31"/>
    <p:sldId id="309" r:id="rId32"/>
    <p:sldId id="300" r:id="rId33"/>
    <p:sldId id="312" r:id="rId34"/>
    <p:sldId id="311" r:id="rId35"/>
    <p:sldId id="261" r:id="rId36"/>
    <p:sldId id="279" r:id="rId37"/>
    <p:sldId id="280" r:id="rId38"/>
    <p:sldId id="262" r:id="rId39"/>
    <p:sldId id="281" r:id="rId40"/>
    <p:sldId id="282" r:id="rId41"/>
    <p:sldId id="286" r:id="rId42"/>
    <p:sldId id="283" r:id="rId43"/>
    <p:sldId id="284" r:id="rId44"/>
    <p:sldId id="285" r:id="rId45"/>
    <p:sldId id="287" r:id="rId46"/>
    <p:sldId id="28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ining\Desktop\Sleep%20Wak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EMIERCARELTD\Premiercare\001%20Supported%20Living\Supported%20Living%20Service%20Users\CQC%20-%20JR\7)%20Analysis\Sleep\Sleep%20&amp;%20Nighttime%20Urination%20Analysis%20Nov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GRAPH</a:t>
            </a:r>
            <a:r>
              <a:rPr lang="en-US" sz="1400" baseline="0" dirty="0"/>
              <a:t> E </a:t>
            </a:r>
            <a:r>
              <a:rPr lang="en-US" sz="1400" b="0" baseline="0" dirty="0"/>
              <a:t>- Comparative Analysis - </a:t>
            </a:r>
            <a:r>
              <a:rPr lang="en-US" sz="1400" b="0" baseline="0" dirty="0" smtClean="0"/>
              <a:t>XX's </a:t>
            </a:r>
            <a:r>
              <a:rPr lang="en-US" sz="1400" b="0" baseline="0" dirty="0"/>
              <a:t>'Time Asleep' Percentage</a:t>
            </a:r>
            <a:endParaRPr lang="en-US" sz="1400" b="0" dirty="0"/>
          </a:p>
        </c:rich>
      </c:tx>
      <c:layout>
        <c:manualLayout>
          <c:xMode val="edge"/>
          <c:yMode val="edge"/>
          <c:x val="0.20367334420469288"/>
          <c:y val="1.575287583012697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RD!$Y$3</c:f>
              <c:strCache>
                <c:ptCount val="1"/>
                <c:pt idx="0">
                  <c:v>Dec-19</c:v>
                </c:pt>
              </c:strCache>
            </c:strRef>
          </c:tx>
          <c:marker>
            <c:symbol val="none"/>
          </c:marker>
          <c:cat>
            <c:numRef>
              <c:f>RD!$Z$2:$AT$2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0.97916666666666463</c:v>
                </c:pt>
                <c:pt idx="4">
                  <c:v>0</c:v>
                </c:pt>
                <c:pt idx="5">
                  <c:v>2.0833333333333488E-2</c:v>
                </c:pt>
                <c:pt idx="6">
                  <c:v>4.1666666666666692E-2</c:v>
                </c:pt>
                <c:pt idx="7">
                  <c:v>6.2500000000000139E-2</c:v>
                </c:pt>
                <c:pt idx="8">
                  <c:v>8.3333333333333565E-2</c:v>
                </c:pt>
                <c:pt idx="9">
                  <c:v>0.10416666666666737</c:v>
                </c:pt>
                <c:pt idx="10">
                  <c:v>0.125</c:v>
                </c:pt>
                <c:pt idx="11">
                  <c:v>0.14583333333333473</c:v>
                </c:pt>
                <c:pt idx="12">
                  <c:v>0.16666666666666671</c:v>
                </c:pt>
                <c:pt idx="13">
                  <c:v>0.18750000000000044</c:v>
                </c:pt>
                <c:pt idx="14">
                  <c:v>0.20833333333333473</c:v>
                </c:pt>
                <c:pt idx="15">
                  <c:v>0.22916666666666671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0.29166666666666957</c:v>
                </c:pt>
                <c:pt idx="19">
                  <c:v>0.31250000000000228</c:v>
                </c:pt>
                <c:pt idx="20">
                  <c:v>0.33333333333333331</c:v>
                </c:pt>
              </c:numCache>
            </c:numRef>
          </c:cat>
          <c:val>
            <c:numRef>
              <c:f>RD!$Z$3:$AT$3</c:f>
              <c:numCache>
                <c:formatCode>0%</c:formatCode>
                <c:ptCount val="21"/>
                <c:pt idx="0">
                  <c:v>0.3846153846153848</c:v>
                </c:pt>
                <c:pt idx="1">
                  <c:v>0.46153846153846412</c:v>
                </c:pt>
                <c:pt idx="2">
                  <c:v>0.5</c:v>
                </c:pt>
                <c:pt idx="3">
                  <c:v>0.80769230769230771</c:v>
                </c:pt>
                <c:pt idx="4">
                  <c:v>0.69230769230769484</c:v>
                </c:pt>
                <c:pt idx="5">
                  <c:v>0.80769230769230771</c:v>
                </c:pt>
                <c:pt idx="6">
                  <c:v>0.53846153846153844</c:v>
                </c:pt>
                <c:pt idx="7">
                  <c:v>0.57692307692308509</c:v>
                </c:pt>
                <c:pt idx="8">
                  <c:v>0.42307692307692601</c:v>
                </c:pt>
                <c:pt idx="9">
                  <c:v>0.42307692307692601</c:v>
                </c:pt>
                <c:pt idx="10">
                  <c:v>0.34615384615384742</c:v>
                </c:pt>
                <c:pt idx="11">
                  <c:v>0.30769230769230782</c:v>
                </c:pt>
                <c:pt idx="12">
                  <c:v>0.34615384615384742</c:v>
                </c:pt>
                <c:pt idx="13">
                  <c:v>0.23076923076923309</c:v>
                </c:pt>
                <c:pt idx="14">
                  <c:v>0.26923076923076938</c:v>
                </c:pt>
                <c:pt idx="15">
                  <c:v>0.15384615384615577</c:v>
                </c:pt>
                <c:pt idx="16">
                  <c:v>0.15384615384615577</c:v>
                </c:pt>
                <c:pt idx="17">
                  <c:v>0.1153846153846156</c:v>
                </c:pt>
                <c:pt idx="18">
                  <c:v>3.8461538461538484E-2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RD!$Y$4</c:f>
              <c:strCache>
                <c:ptCount val="1"/>
                <c:pt idx="0">
                  <c:v>Nov-19</c:v>
                </c:pt>
              </c:strCache>
            </c:strRef>
          </c:tx>
          <c:marker>
            <c:symbol val="none"/>
          </c:marker>
          <c:cat>
            <c:numRef>
              <c:f>RD!$Z$2:$AT$2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0.97916666666666463</c:v>
                </c:pt>
                <c:pt idx="4">
                  <c:v>0</c:v>
                </c:pt>
                <c:pt idx="5">
                  <c:v>2.0833333333333488E-2</c:v>
                </c:pt>
                <c:pt idx="6">
                  <c:v>4.1666666666666692E-2</c:v>
                </c:pt>
                <c:pt idx="7">
                  <c:v>6.2500000000000139E-2</c:v>
                </c:pt>
                <c:pt idx="8">
                  <c:v>8.3333333333333565E-2</c:v>
                </c:pt>
                <c:pt idx="9">
                  <c:v>0.10416666666666737</c:v>
                </c:pt>
                <c:pt idx="10">
                  <c:v>0.125</c:v>
                </c:pt>
                <c:pt idx="11">
                  <c:v>0.14583333333333473</c:v>
                </c:pt>
                <c:pt idx="12">
                  <c:v>0.16666666666666671</c:v>
                </c:pt>
                <c:pt idx="13">
                  <c:v>0.18750000000000044</c:v>
                </c:pt>
                <c:pt idx="14">
                  <c:v>0.20833333333333473</c:v>
                </c:pt>
                <c:pt idx="15">
                  <c:v>0.22916666666666671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0.29166666666666957</c:v>
                </c:pt>
                <c:pt idx="19">
                  <c:v>0.31250000000000228</c:v>
                </c:pt>
                <c:pt idx="20">
                  <c:v>0.33333333333333331</c:v>
                </c:pt>
              </c:numCache>
            </c:numRef>
          </c:cat>
          <c:val>
            <c:numRef>
              <c:f>RD!$Z$4:$AT$4</c:f>
              <c:numCache>
                <c:formatCode>0%</c:formatCode>
                <c:ptCount val="21"/>
                <c:pt idx="0">
                  <c:v>0.88000000000000178</c:v>
                </c:pt>
                <c:pt idx="1">
                  <c:v>0.88000000000000178</c:v>
                </c:pt>
                <c:pt idx="2">
                  <c:v>0.88000000000000178</c:v>
                </c:pt>
                <c:pt idx="3">
                  <c:v>0.8</c:v>
                </c:pt>
                <c:pt idx="4">
                  <c:v>0.84000000000000064</c:v>
                </c:pt>
                <c:pt idx="5">
                  <c:v>0.8</c:v>
                </c:pt>
                <c:pt idx="6">
                  <c:v>0.60000000000000064</c:v>
                </c:pt>
                <c:pt idx="7">
                  <c:v>0.52</c:v>
                </c:pt>
                <c:pt idx="8">
                  <c:v>0.4</c:v>
                </c:pt>
                <c:pt idx="9">
                  <c:v>0.48000000000000032</c:v>
                </c:pt>
                <c:pt idx="10">
                  <c:v>0.44000000000000078</c:v>
                </c:pt>
                <c:pt idx="11">
                  <c:v>0.32000000000000256</c:v>
                </c:pt>
                <c:pt idx="12">
                  <c:v>0.44000000000000078</c:v>
                </c:pt>
                <c:pt idx="13">
                  <c:v>0.32000000000000256</c:v>
                </c:pt>
                <c:pt idx="14">
                  <c:v>0.4</c:v>
                </c:pt>
                <c:pt idx="15">
                  <c:v>0.32000000000000256</c:v>
                </c:pt>
                <c:pt idx="16">
                  <c:v>0.32000000000000256</c:v>
                </c:pt>
                <c:pt idx="17">
                  <c:v>0.2</c:v>
                </c:pt>
                <c:pt idx="18">
                  <c:v>8.0000000000000224E-2</c:v>
                </c:pt>
                <c:pt idx="19">
                  <c:v>4.0000000000000112E-2</c:v>
                </c:pt>
                <c:pt idx="20">
                  <c:v>0</c:v>
                </c:pt>
              </c:numCache>
            </c:numRef>
          </c:val>
        </c:ser>
        <c:ser>
          <c:idx val="2"/>
          <c:order val="2"/>
          <c:tx>
            <c:strRef>
              <c:f>RD!$Y$5</c:f>
              <c:strCache>
                <c:ptCount val="1"/>
                <c:pt idx="0">
                  <c:v>Jun-19</c:v>
                </c:pt>
              </c:strCache>
            </c:strRef>
          </c:tx>
          <c:marker>
            <c:symbol val="none"/>
          </c:marker>
          <c:cat>
            <c:numRef>
              <c:f>RD!$Z$2:$AT$2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0.97916666666666463</c:v>
                </c:pt>
                <c:pt idx="4">
                  <c:v>0</c:v>
                </c:pt>
                <c:pt idx="5">
                  <c:v>2.0833333333333488E-2</c:v>
                </c:pt>
                <c:pt idx="6">
                  <c:v>4.1666666666666692E-2</c:v>
                </c:pt>
                <c:pt idx="7">
                  <c:v>6.2500000000000139E-2</c:v>
                </c:pt>
                <c:pt idx="8">
                  <c:v>8.3333333333333565E-2</c:v>
                </c:pt>
                <c:pt idx="9">
                  <c:v>0.10416666666666737</c:v>
                </c:pt>
                <c:pt idx="10">
                  <c:v>0.125</c:v>
                </c:pt>
                <c:pt idx="11">
                  <c:v>0.14583333333333473</c:v>
                </c:pt>
                <c:pt idx="12">
                  <c:v>0.16666666666666671</c:v>
                </c:pt>
                <c:pt idx="13">
                  <c:v>0.18750000000000044</c:v>
                </c:pt>
                <c:pt idx="14">
                  <c:v>0.20833333333333473</c:v>
                </c:pt>
                <c:pt idx="15">
                  <c:v>0.22916666666666671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0.29166666666666957</c:v>
                </c:pt>
                <c:pt idx="19">
                  <c:v>0.31250000000000228</c:v>
                </c:pt>
                <c:pt idx="20">
                  <c:v>0.33333333333333331</c:v>
                </c:pt>
              </c:numCache>
            </c:numRef>
          </c:cat>
          <c:val>
            <c:numRef>
              <c:f>RD!$Z$5:$AT$5</c:f>
              <c:numCache>
                <c:formatCode>0%</c:formatCode>
                <c:ptCount val="21"/>
                <c:pt idx="0">
                  <c:v>0.8666666666666667</c:v>
                </c:pt>
                <c:pt idx="1">
                  <c:v>0.8666666666666667</c:v>
                </c:pt>
                <c:pt idx="2">
                  <c:v>0.8</c:v>
                </c:pt>
                <c:pt idx="3">
                  <c:v>0.8</c:v>
                </c:pt>
                <c:pt idx="4">
                  <c:v>0.73333333333333361</c:v>
                </c:pt>
                <c:pt idx="5">
                  <c:v>0.70000000000000062</c:v>
                </c:pt>
                <c:pt idx="6">
                  <c:v>0.56666666666666654</c:v>
                </c:pt>
                <c:pt idx="7">
                  <c:v>0.70000000000000062</c:v>
                </c:pt>
                <c:pt idx="8">
                  <c:v>0.73333333333333361</c:v>
                </c:pt>
                <c:pt idx="9">
                  <c:v>0.60000000000000064</c:v>
                </c:pt>
                <c:pt idx="10">
                  <c:v>0.56666666666666654</c:v>
                </c:pt>
                <c:pt idx="11">
                  <c:v>0.36666666666667003</c:v>
                </c:pt>
                <c:pt idx="12">
                  <c:v>0.33333333333333331</c:v>
                </c:pt>
                <c:pt idx="13">
                  <c:v>0.16666666666666671</c:v>
                </c:pt>
                <c:pt idx="14">
                  <c:v>0.2</c:v>
                </c:pt>
                <c:pt idx="15">
                  <c:v>0.1</c:v>
                </c:pt>
                <c:pt idx="16">
                  <c:v>3.3333333333333402E-2</c:v>
                </c:pt>
                <c:pt idx="17">
                  <c:v>3.3333333333333402E-2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3"/>
          <c:order val="3"/>
          <c:tx>
            <c:strRef>
              <c:f>RD!$Y$6</c:f>
              <c:strCache>
                <c:ptCount val="1"/>
                <c:pt idx="0">
                  <c:v>Apr-19</c:v>
                </c:pt>
              </c:strCache>
            </c:strRef>
          </c:tx>
          <c:marker>
            <c:symbol val="none"/>
          </c:marker>
          <c:cat>
            <c:numRef>
              <c:f>RD!$Z$2:$AT$2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0.97916666666666463</c:v>
                </c:pt>
                <c:pt idx="4">
                  <c:v>0</c:v>
                </c:pt>
                <c:pt idx="5">
                  <c:v>2.0833333333333488E-2</c:v>
                </c:pt>
                <c:pt idx="6">
                  <c:v>4.1666666666666692E-2</c:v>
                </c:pt>
                <c:pt idx="7">
                  <c:v>6.2500000000000139E-2</c:v>
                </c:pt>
                <c:pt idx="8">
                  <c:v>8.3333333333333565E-2</c:v>
                </c:pt>
                <c:pt idx="9">
                  <c:v>0.10416666666666737</c:v>
                </c:pt>
                <c:pt idx="10">
                  <c:v>0.125</c:v>
                </c:pt>
                <c:pt idx="11">
                  <c:v>0.14583333333333473</c:v>
                </c:pt>
                <c:pt idx="12">
                  <c:v>0.16666666666666671</c:v>
                </c:pt>
                <c:pt idx="13">
                  <c:v>0.18750000000000044</c:v>
                </c:pt>
                <c:pt idx="14">
                  <c:v>0.20833333333333473</c:v>
                </c:pt>
                <c:pt idx="15">
                  <c:v>0.22916666666666671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0.29166666666666957</c:v>
                </c:pt>
                <c:pt idx="19">
                  <c:v>0.31250000000000228</c:v>
                </c:pt>
                <c:pt idx="20">
                  <c:v>0.33333333333333331</c:v>
                </c:pt>
              </c:numCache>
            </c:numRef>
          </c:cat>
          <c:val>
            <c:numRef>
              <c:f>RD!$Z$6:$AT$6</c:f>
              <c:numCache>
                <c:formatCode>0%</c:formatCode>
                <c:ptCount val="21"/>
                <c:pt idx="0">
                  <c:v>0.93333333333333335</c:v>
                </c:pt>
                <c:pt idx="1">
                  <c:v>0.9</c:v>
                </c:pt>
                <c:pt idx="2">
                  <c:v>0.8333333333333337</c:v>
                </c:pt>
                <c:pt idx="3">
                  <c:v>0.8333333333333337</c:v>
                </c:pt>
                <c:pt idx="4">
                  <c:v>0.66666666666666663</c:v>
                </c:pt>
                <c:pt idx="5">
                  <c:v>0.8666666666666667</c:v>
                </c:pt>
                <c:pt idx="6">
                  <c:v>0.73333333333333361</c:v>
                </c:pt>
                <c:pt idx="7">
                  <c:v>0.66666666666666663</c:v>
                </c:pt>
                <c:pt idx="8">
                  <c:v>0.5</c:v>
                </c:pt>
                <c:pt idx="9">
                  <c:v>0.36666666666667003</c:v>
                </c:pt>
                <c:pt idx="10">
                  <c:v>0.36666666666667003</c:v>
                </c:pt>
                <c:pt idx="11">
                  <c:v>0.26666666666666738</c:v>
                </c:pt>
                <c:pt idx="12">
                  <c:v>0.16666666666666671</c:v>
                </c:pt>
                <c:pt idx="13">
                  <c:v>0.16666666666666671</c:v>
                </c:pt>
                <c:pt idx="14">
                  <c:v>0.16666666666666671</c:v>
                </c:pt>
                <c:pt idx="15">
                  <c:v>6.6666666666666693E-2</c:v>
                </c:pt>
                <c:pt idx="16">
                  <c:v>3.3333333333333402E-2</c:v>
                </c:pt>
                <c:pt idx="17">
                  <c:v>3.3333333333333402E-2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07548672"/>
        <c:axId val="107550592"/>
      </c:lineChart>
      <c:catAx>
        <c:axId val="107548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Time</a:t>
                </a:r>
                <a:endParaRPr lang="en-GB" dirty="0"/>
              </a:p>
            </c:rich>
          </c:tx>
          <c:layout/>
        </c:title>
        <c:numFmt formatCode="hh:mm" sourceLinked="1"/>
        <c:tickLblPos val="nextTo"/>
        <c:crossAx val="107550592"/>
        <c:crosses val="autoZero"/>
        <c:auto val="1"/>
        <c:lblAlgn val="ctr"/>
        <c:lblOffset val="100"/>
      </c:catAx>
      <c:valAx>
        <c:axId val="107550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%</a:t>
                </a:r>
                <a:r>
                  <a:rPr lang="en-GB" baseline="0" dirty="0" smtClean="0"/>
                  <a:t>  Asleep</a:t>
                </a:r>
                <a:endParaRPr lang="en-GB" dirty="0"/>
              </a:p>
            </c:rich>
          </c:tx>
          <c:layout/>
        </c:title>
        <c:numFmt formatCode="0%" sourceLinked="1"/>
        <c:tickLblPos val="nextTo"/>
        <c:crossAx val="1075486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18/11/2020 - 19/11/2020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 </a:t>
            </a:r>
            <a:endParaRPr lang="en-GB" sz="1800" b="1" i="0" baseline="0" dirty="0"/>
          </a:p>
        </c:rich>
      </c:tx>
      <c:layout>
        <c:manualLayout>
          <c:xMode val="edge"/>
          <c:yMode val="edge"/>
          <c:x val="0.18347737850263374"/>
          <c:y val="1.8087855297157715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Sheet1!$A$18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Sheet1!$B$17:$V$17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2.0833333333333398E-2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0.10416666666666682</c:v>
                </c:pt>
                <c:pt idx="10">
                  <c:v>0.125</c:v>
                </c:pt>
                <c:pt idx="11">
                  <c:v>0.14583333333333368</c:v>
                </c:pt>
                <c:pt idx="12">
                  <c:v>0.16666666666666666</c:v>
                </c:pt>
                <c:pt idx="13">
                  <c:v>0.18750000000000031</c:v>
                </c:pt>
                <c:pt idx="14">
                  <c:v>0.20833333333333368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0.29166666666666741</c:v>
                </c:pt>
                <c:pt idx="19">
                  <c:v>0.31250000000000056</c:v>
                </c:pt>
                <c:pt idx="20">
                  <c:v>0.33333333333333331</c:v>
                </c:pt>
              </c:numCache>
            </c:numRef>
          </c:cat>
          <c:val>
            <c:numRef>
              <c:f>Sheet1!$B$18:$V$18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</c:ser>
        <c:marker val="1"/>
        <c:axId val="115120768"/>
        <c:axId val="115149824"/>
      </c:lineChart>
      <c:catAx>
        <c:axId val="115120768"/>
        <c:scaling>
          <c:orientation val="minMax"/>
        </c:scaling>
        <c:axPos val="b"/>
        <c:numFmt formatCode="hh:mm" sourceLinked="1"/>
        <c:tickLblPos val="nextTo"/>
        <c:crossAx val="115149824"/>
        <c:crosses val="autoZero"/>
        <c:auto val="1"/>
        <c:lblAlgn val="ctr"/>
        <c:lblOffset val="100"/>
      </c:catAx>
      <c:valAx>
        <c:axId val="115149824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120768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19/11/2020 - 20/11/2020 (22:00 - 08:00) </a:t>
            </a:r>
            <a:r>
              <a:rPr lang="en-US" sz="1800" b="1" i="0" baseline="0" dirty="0" smtClean="0"/>
              <a:t>XX Time </a:t>
            </a:r>
            <a:r>
              <a:rPr lang="en-US" sz="1800" b="1" i="0" baseline="0" dirty="0"/>
              <a:t>Asleep 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Sheet1!$A$20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Sheet1!$B$19:$V$19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2.0833333333333367E-2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0.10416666666666675</c:v>
                </c:pt>
                <c:pt idx="10">
                  <c:v>0.125</c:v>
                </c:pt>
                <c:pt idx="11">
                  <c:v>0.14583333333333354</c:v>
                </c:pt>
                <c:pt idx="12">
                  <c:v>0.16666666666666666</c:v>
                </c:pt>
                <c:pt idx="13">
                  <c:v>0.18750000000000017</c:v>
                </c:pt>
                <c:pt idx="14">
                  <c:v>0.20833333333333354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0.29166666666666707</c:v>
                </c:pt>
                <c:pt idx="19">
                  <c:v>0.31250000000000033</c:v>
                </c:pt>
                <c:pt idx="20">
                  <c:v>0.33333333333333331</c:v>
                </c:pt>
              </c:numCache>
            </c:numRef>
          </c:cat>
          <c:val>
            <c:numRef>
              <c:f>Sheet1!$B$20:$V$20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15175808"/>
        <c:axId val="115188096"/>
      </c:lineChart>
      <c:catAx>
        <c:axId val="115175808"/>
        <c:scaling>
          <c:orientation val="minMax"/>
        </c:scaling>
        <c:axPos val="b"/>
        <c:numFmt formatCode="hh:mm" sourceLinked="1"/>
        <c:tickLblPos val="nextTo"/>
        <c:crossAx val="115188096"/>
        <c:crosses val="autoZero"/>
        <c:auto val="1"/>
        <c:lblAlgn val="ctr"/>
        <c:lblOffset val="100"/>
      </c:catAx>
      <c:valAx>
        <c:axId val="115188096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175808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20/11/2020 - 21/11/2020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 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Sheet1!$A$24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Sheet1!$B$23:$V$23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2.0833333333333367E-2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0.10416666666666675</c:v>
                </c:pt>
                <c:pt idx="10">
                  <c:v>0.125</c:v>
                </c:pt>
                <c:pt idx="11">
                  <c:v>0.14583333333333354</c:v>
                </c:pt>
                <c:pt idx="12">
                  <c:v>0.16666666666666666</c:v>
                </c:pt>
                <c:pt idx="13">
                  <c:v>0.18750000000000017</c:v>
                </c:pt>
                <c:pt idx="14">
                  <c:v>0.20833333333333354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0.29166666666666707</c:v>
                </c:pt>
                <c:pt idx="19">
                  <c:v>0.31250000000000033</c:v>
                </c:pt>
                <c:pt idx="20">
                  <c:v>0.33333333333333331</c:v>
                </c:pt>
              </c:numCache>
            </c:numRef>
          </c:cat>
          <c:val>
            <c:numRef>
              <c:f>Sheet1!$B$24:$V$24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15273728"/>
        <c:axId val="115275264"/>
      </c:lineChart>
      <c:catAx>
        <c:axId val="115273728"/>
        <c:scaling>
          <c:orientation val="minMax"/>
        </c:scaling>
        <c:axPos val="b"/>
        <c:numFmt formatCode="hh:mm" sourceLinked="1"/>
        <c:tickLblPos val="nextTo"/>
        <c:crossAx val="115275264"/>
        <c:crosses val="autoZero"/>
        <c:auto val="1"/>
        <c:lblAlgn val="ctr"/>
        <c:lblOffset val="100"/>
      </c:catAx>
      <c:valAx>
        <c:axId val="115275264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273728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21/11/2020 - 22/11/2020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</a:p>
          <a:p>
            <a:pPr>
              <a:defRPr/>
            </a:pPr>
            <a:r>
              <a:rPr lang="en-US" sz="1800" b="1" i="0" baseline="0" dirty="0">
                <a:solidFill>
                  <a:srgbClr val="FF0000"/>
                </a:solidFill>
              </a:rPr>
              <a:t>Drinking tea after 15:00</a:t>
            </a:r>
          </a:p>
          <a:p>
            <a:pPr>
              <a:defRPr/>
            </a:pPr>
            <a:r>
              <a:rPr lang="en-US" sz="1800" b="1" i="0" baseline="0" dirty="0">
                <a:solidFill>
                  <a:srgbClr val="FF0000"/>
                </a:solidFill>
              </a:rPr>
              <a:t>Napping at 21:30 </a:t>
            </a:r>
            <a:endParaRPr lang="en-GB" sz="1800" b="1" i="0" baseline="0" dirty="0">
              <a:solidFill>
                <a:srgbClr val="FF0000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Sheet1!$A$26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Sheet1!$B$25:$V$25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2.0833333333333367E-2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0.10416666666666675</c:v>
                </c:pt>
                <c:pt idx="10">
                  <c:v>0.125</c:v>
                </c:pt>
                <c:pt idx="11">
                  <c:v>0.14583333333333354</c:v>
                </c:pt>
                <c:pt idx="12">
                  <c:v>0.16666666666666666</c:v>
                </c:pt>
                <c:pt idx="13">
                  <c:v>0.18750000000000017</c:v>
                </c:pt>
                <c:pt idx="14">
                  <c:v>0.20833333333333354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0.29166666666666707</c:v>
                </c:pt>
                <c:pt idx="19">
                  <c:v>0.31250000000000033</c:v>
                </c:pt>
                <c:pt idx="20">
                  <c:v>0.33333333333333331</c:v>
                </c:pt>
              </c:numCache>
            </c:numRef>
          </c:cat>
          <c:val>
            <c:numRef>
              <c:f>Sheet1!$B$26:$V$26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15043328"/>
        <c:axId val="115191168"/>
      </c:lineChart>
      <c:catAx>
        <c:axId val="115043328"/>
        <c:scaling>
          <c:orientation val="minMax"/>
        </c:scaling>
        <c:axPos val="b"/>
        <c:numFmt formatCode="hh:mm" sourceLinked="1"/>
        <c:tickLblPos val="nextTo"/>
        <c:crossAx val="115191168"/>
        <c:crosses val="autoZero"/>
        <c:auto val="1"/>
        <c:lblAlgn val="ctr"/>
        <c:lblOffset val="100"/>
      </c:catAx>
      <c:valAx>
        <c:axId val="115191168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043328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22/11/2020 - 23/11/2020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 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Sheet1!$A$28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Sheet1!$B$27:$V$27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2.0833333333333367E-2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0.10416666666666675</c:v>
                </c:pt>
                <c:pt idx="10">
                  <c:v>0.125</c:v>
                </c:pt>
                <c:pt idx="11">
                  <c:v>0.14583333333333354</c:v>
                </c:pt>
                <c:pt idx="12">
                  <c:v>0.16666666666666666</c:v>
                </c:pt>
                <c:pt idx="13">
                  <c:v>0.18750000000000017</c:v>
                </c:pt>
                <c:pt idx="14">
                  <c:v>0.20833333333333354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0.29166666666666707</c:v>
                </c:pt>
                <c:pt idx="19">
                  <c:v>0.31250000000000033</c:v>
                </c:pt>
                <c:pt idx="20">
                  <c:v>0.33333333333333331</c:v>
                </c:pt>
              </c:numCache>
            </c:numRef>
          </c:cat>
          <c:val>
            <c:numRef>
              <c:f>Sheet1!$B$28:$V$28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15284224"/>
        <c:axId val="115286016"/>
      </c:lineChart>
      <c:catAx>
        <c:axId val="115284224"/>
        <c:scaling>
          <c:orientation val="minMax"/>
        </c:scaling>
        <c:axPos val="b"/>
        <c:numFmt formatCode="hh:mm" sourceLinked="1"/>
        <c:tickLblPos val="nextTo"/>
        <c:crossAx val="115286016"/>
        <c:crosses val="autoZero"/>
        <c:auto val="1"/>
        <c:lblAlgn val="ctr"/>
        <c:lblOffset val="100"/>
      </c:catAx>
      <c:valAx>
        <c:axId val="115286016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284224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23/11/2020 - 24/11/2020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 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Sheet1!$A$30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Sheet1!$B$29:$V$29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2.083333333333336E-2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0.10416666666666674</c:v>
                </c:pt>
                <c:pt idx="10">
                  <c:v>0.125</c:v>
                </c:pt>
                <c:pt idx="11">
                  <c:v>0.14583333333333351</c:v>
                </c:pt>
                <c:pt idx="12">
                  <c:v>0.16666666666666666</c:v>
                </c:pt>
                <c:pt idx="13">
                  <c:v>0.18750000000000014</c:v>
                </c:pt>
                <c:pt idx="14">
                  <c:v>0.20833333333333351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0.29166666666666702</c:v>
                </c:pt>
                <c:pt idx="19">
                  <c:v>0.31250000000000028</c:v>
                </c:pt>
                <c:pt idx="20">
                  <c:v>0.33333333333333331</c:v>
                </c:pt>
              </c:numCache>
            </c:numRef>
          </c:cat>
          <c:val>
            <c:numRef>
              <c:f>Sheet1!$B$30:$V$30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</c:ser>
        <c:marker val="1"/>
        <c:axId val="115322240"/>
        <c:axId val="115364992"/>
      </c:lineChart>
      <c:catAx>
        <c:axId val="115322240"/>
        <c:scaling>
          <c:orientation val="minMax"/>
        </c:scaling>
        <c:axPos val="b"/>
        <c:numFmt formatCode="hh:mm" sourceLinked="1"/>
        <c:tickLblPos val="nextTo"/>
        <c:crossAx val="115364992"/>
        <c:crosses val="autoZero"/>
        <c:auto val="1"/>
        <c:lblAlgn val="ctr"/>
        <c:lblOffset val="100"/>
      </c:catAx>
      <c:valAx>
        <c:axId val="115364992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322240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24/11/2020 - 25/11/2020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</a:p>
          <a:p>
            <a:pPr>
              <a:defRPr/>
            </a:pPr>
            <a:r>
              <a:rPr lang="en-US" sz="1800" b="1" i="0" baseline="0" dirty="0" smtClean="0">
                <a:solidFill>
                  <a:srgbClr val="FF0000"/>
                </a:solidFill>
              </a:rPr>
              <a:t>&lt;morning dose *medication* increased&gt;</a:t>
            </a:r>
            <a:endParaRPr lang="en-GB" sz="1800" b="1" i="0" baseline="0" dirty="0">
              <a:solidFill>
                <a:srgbClr val="FF0000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Sheet1!$A$32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Sheet1!$B$31:$V$31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2.083333333333336E-2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0.10416666666666674</c:v>
                </c:pt>
                <c:pt idx="10">
                  <c:v>0.125</c:v>
                </c:pt>
                <c:pt idx="11">
                  <c:v>0.14583333333333351</c:v>
                </c:pt>
                <c:pt idx="12">
                  <c:v>0.16666666666666666</c:v>
                </c:pt>
                <c:pt idx="13">
                  <c:v>0.18750000000000014</c:v>
                </c:pt>
                <c:pt idx="14">
                  <c:v>0.20833333333333351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0.29166666666666702</c:v>
                </c:pt>
                <c:pt idx="19">
                  <c:v>0.31250000000000028</c:v>
                </c:pt>
                <c:pt idx="20">
                  <c:v>0.33333333333333331</c:v>
                </c:pt>
              </c:numCache>
            </c:numRef>
          </c:cat>
          <c:val>
            <c:numRef>
              <c:f>Sheet1!$B$32:$V$32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</c:ser>
        <c:marker val="1"/>
        <c:axId val="115375104"/>
        <c:axId val="115398912"/>
      </c:lineChart>
      <c:catAx>
        <c:axId val="115375104"/>
        <c:scaling>
          <c:orientation val="minMax"/>
        </c:scaling>
        <c:axPos val="b"/>
        <c:numFmt formatCode="hh:mm" sourceLinked="1"/>
        <c:tickLblPos val="nextTo"/>
        <c:crossAx val="115398912"/>
        <c:crosses val="autoZero"/>
        <c:auto val="1"/>
        <c:lblAlgn val="ctr"/>
        <c:lblOffset val="100"/>
      </c:catAx>
      <c:valAx>
        <c:axId val="115398912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375104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25/11/2020 - 26/11/2020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  <a:endParaRPr lang="en-GB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Sheet1!$A$34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Sheet1!$B$33:$V$33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2.083333333333336E-2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0.10416666666666674</c:v>
                </c:pt>
                <c:pt idx="10">
                  <c:v>0.125</c:v>
                </c:pt>
                <c:pt idx="11">
                  <c:v>0.14583333333333351</c:v>
                </c:pt>
                <c:pt idx="12">
                  <c:v>0.16666666666666666</c:v>
                </c:pt>
                <c:pt idx="13">
                  <c:v>0.18750000000000014</c:v>
                </c:pt>
                <c:pt idx="14">
                  <c:v>0.20833333333333351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0.29166666666666702</c:v>
                </c:pt>
                <c:pt idx="19">
                  <c:v>0.31250000000000028</c:v>
                </c:pt>
                <c:pt idx="20">
                  <c:v>0.33333333333333331</c:v>
                </c:pt>
              </c:numCache>
            </c:numRef>
          </c:cat>
          <c:val>
            <c:numRef>
              <c:f>Sheet1!$B$34:$V$34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marker val="1"/>
        <c:axId val="115511296"/>
        <c:axId val="115514752"/>
      </c:lineChart>
      <c:catAx>
        <c:axId val="115511296"/>
        <c:scaling>
          <c:orientation val="minMax"/>
        </c:scaling>
        <c:axPos val="b"/>
        <c:numFmt formatCode="hh:mm" sourceLinked="1"/>
        <c:tickLblPos val="nextTo"/>
        <c:crossAx val="115514752"/>
        <c:crosses val="autoZero"/>
        <c:auto val="1"/>
        <c:lblAlgn val="ctr"/>
        <c:lblOffset val="100"/>
      </c:catAx>
      <c:valAx>
        <c:axId val="115514752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511296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26/11/2020 - 27/11/2020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Sheet1!$A$36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Sheet1!$B$35:$V$35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2.0833333333333395E-2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0.1041666666666668</c:v>
                </c:pt>
                <c:pt idx="10">
                  <c:v>0.125</c:v>
                </c:pt>
                <c:pt idx="11">
                  <c:v>0.14583333333333362</c:v>
                </c:pt>
                <c:pt idx="12">
                  <c:v>0.16666666666666666</c:v>
                </c:pt>
                <c:pt idx="13">
                  <c:v>0.18750000000000028</c:v>
                </c:pt>
                <c:pt idx="14">
                  <c:v>0.20833333333333362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0.29166666666666735</c:v>
                </c:pt>
                <c:pt idx="19">
                  <c:v>0.3125000000000005</c:v>
                </c:pt>
                <c:pt idx="20">
                  <c:v>0.33333333333333331</c:v>
                </c:pt>
              </c:numCache>
            </c:numRef>
          </c:cat>
          <c:val>
            <c:numRef>
              <c:f>Sheet1!$B$36:$V$36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marker val="1"/>
        <c:axId val="115425664"/>
        <c:axId val="115446528"/>
      </c:lineChart>
      <c:catAx>
        <c:axId val="115425664"/>
        <c:scaling>
          <c:orientation val="minMax"/>
        </c:scaling>
        <c:axPos val="b"/>
        <c:numFmt formatCode="hh:mm" sourceLinked="1"/>
        <c:tickLblPos val="nextTo"/>
        <c:crossAx val="115446528"/>
        <c:crosses val="autoZero"/>
        <c:auto val="1"/>
        <c:lblAlgn val="ctr"/>
        <c:lblOffset val="100"/>
      </c:catAx>
      <c:valAx>
        <c:axId val="115446528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425664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27/11/2020 - 28/11/2020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Sheet1!$A$38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Sheet1!$B$37:$V$37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2.0833333333333377E-2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0.10416666666666677</c:v>
                </c:pt>
                <c:pt idx="10">
                  <c:v>0.125</c:v>
                </c:pt>
                <c:pt idx="11">
                  <c:v>0.14583333333333356</c:v>
                </c:pt>
                <c:pt idx="12">
                  <c:v>0.16666666666666666</c:v>
                </c:pt>
                <c:pt idx="13">
                  <c:v>0.18750000000000022</c:v>
                </c:pt>
                <c:pt idx="14">
                  <c:v>0.20833333333333356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0.29166666666666713</c:v>
                </c:pt>
                <c:pt idx="19">
                  <c:v>0.31250000000000039</c:v>
                </c:pt>
                <c:pt idx="20">
                  <c:v>0.33333333333333331</c:v>
                </c:pt>
              </c:numCache>
            </c:numRef>
          </c:cat>
          <c:val>
            <c:numRef>
              <c:f>Sheet1!$B$38:$V$38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</c:ser>
        <c:marker val="1"/>
        <c:axId val="115550080"/>
        <c:axId val="115566464"/>
      </c:lineChart>
      <c:catAx>
        <c:axId val="115550080"/>
        <c:scaling>
          <c:orientation val="minMax"/>
        </c:scaling>
        <c:axPos val="b"/>
        <c:numFmt formatCode="hh:mm" sourceLinked="1"/>
        <c:tickLblPos val="nextTo"/>
        <c:crossAx val="115566464"/>
        <c:crosses val="autoZero"/>
        <c:auto val="1"/>
        <c:lblAlgn val="ctr"/>
        <c:lblOffset val="100"/>
      </c:catAx>
      <c:valAx>
        <c:axId val="115566464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550080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10/11/2020 - 11/11/2020 (22:00 - 08:00) </a:t>
            </a:r>
            <a:r>
              <a:rPr lang="en-US" dirty="0" smtClean="0"/>
              <a:t>XX </a:t>
            </a:r>
            <a:r>
              <a:rPr lang="en-US" dirty="0"/>
              <a:t>Time Asleep</a:t>
            </a:r>
          </a:p>
          <a:p>
            <a:pPr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&lt;first night supporting&gt;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Sheet1!$B$1:$V$1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0.9791666666666663</c:v>
                </c:pt>
                <c:pt idx="4">
                  <c:v>0</c:v>
                </c:pt>
                <c:pt idx="5">
                  <c:v>2.0833333333333405E-2</c:v>
                </c:pt>
                <c:pt idx="6">
                  <c:v>4.1666666666666692E-2</c:v>
                </c:pt>
                <c:pt idx="7">
                  <c:v>6.2500000000000028E-2</c:v>
                </c:pt>
                <c:pt idx="8">
                  <c:v>8.3333333333333398E-2</c:v>
                </c:pt>
                <c:pt idx="9">
                  <c:v>0.10416666666666682</c:v>
                </c:pt>
                <c:pt idx="10">
                  <c:v>0.125</c:v>
                </c:pt>
                <c:pt idx="11">
                  <c:v>0.14583333333333368</c:v>
                </c:pt>
                <c:pt idx="12">
                  <c:v>0.16666666666666669</c:v>
                </c:pt>
                <c:pt idx="13">
                  <c:v>0.18750000000000031</c:v>
                </c:pt>
                <c:pt idx="14">
                  <c:v>0.20833333333333368</c:v>
                </c:pt>
                <c:pt idx="15">
                  <c:v>0.22916666666666669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0.29166666666666741</c:v>
                </c:pt>
                <c:pt idx="19">
                  <c:v>0.31250000000000056</c:v>
                </c:pt>
                <c:pt idx="20">
                  <c:v>0.33333333333333331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07573248"/>
        <c:axId val="107574784"/>
      </c:lineChart>
      <c:catAx>
        <c:axId val="107573248"/>
        <c:scaling>
          <c:orientation val="minMax"/>
        </c:scaling>
        <c:axPos val="b"/>
        <c:numFmt formatCode="hh:mm" sourceLinked="1"/>
        <c:tickLblPos val="nextTo"/>
        <c:crossAx val="107574784"/>
        <c:crosses val="autoZero"/>
        <c:auto val="1"/>
        <c:lblAlgn val="ctr"/>
        <c:lblOffset val="100"/>
      </c:catAx>
      <c:valAx>
        <c:axId val="107574784"/>
        <c:scaling>
          <c:orientation val="minMax"/>
          <c:max val="1"/>
        </c:scaling>
        <c:delete val="1"/>
        <c:axPos val="l"/>
        <c:majorGridlines/>
        <c:numFmt formatCode="General" sourceLinked="1"/>
        <c:tickLblPos val="none"/>
        <c:crossAx val="107573248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28/11/2020 - 29/11/2020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Sheet1!$A$40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Sheet1!$B$39:$V$39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2.0833333333333377E-2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0.10416666666666677</c:v>
                </c:pt>
                <c:pt idx="10">
                  <c:v>0.125</c:v>
                </c:pt>
                <c:pt idx="11">
                  <c:v>0.14583333333333356</c:v>
                </c:pt>
                <c:pt idx="12">
                  <c:v>0.16666666666666666</c:v>
                </c:pt>
                <c:pt idx="13">
                  <c:v>0.18750000000000022</c:v>
                </c:pt>
                <c:pt idx="14">
                  <c:v>0.20833333333333356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0.29166666666666713</c:v>
                </c:pt>
                <c:pt idx="19">
                  <c:v>0.31250000000000039</c:v>
                </c:pt>
                <c:pt idx="20">
                  <c:v>0.33333333333333331</c:v>
                </c:pt>
              </c:numCache>
            </c:numRef>
          </c:cat>
          <c:val>
            <c:numRef>
              <c:f>Sheet1!$B$40:$V$40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15701248"/>
        <c:axId val="115702784"/>
      </c:lineChart>
      <c:catAx>
        <c:axId val="115701248"/>
        <c:scaling>
          <c:orientation val="minMax"/>
        </c:scaling>
        <c:axPos val="b"/>
        <c:numFmt formatCode="hh:mm" sourceLinked="1"/>
        <c:tickLblPos val="nextTo"/>
        <c:crossAx val="115702784"/>
        <c:crosses val="autoZero"/>
        <c:auto val="1"/>
        <c:lblAlgn val="ctr"/>
        <c:lblOffset val="100"/>
      </c:catAx>
      <c:valAx>
        <c:axId val="115702784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701248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29/11/2020 - 30/11/2020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Sheet1!$A$42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Sheet1!$B$41:$V$41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2.0833333333333377E-2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0.10416666666666677</c:v>
                </c:pt>
                <c:pt idx="10">
                  <c:v>0.125</c:v>
                </c:pt>
                <c:pt idx="11">
                  <c:v>0.14583333333333356</c:v>
                </c:pt>
                <c:pt idx="12">
                  <c:v>0.16666666666666666</c:v>
                </c:pt>
                <c:pt idx="13">
                  <c:v>0.18750000000000022</c:v>
                </c:pt>
                <c:pt idx="14">
                  <c:v>0.20833333333333356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0.29166666666666713</c:v>
                </c:pt>
                <c:pt idx="19">
                  <c:v>0.31250000000000039</c:v>
                </c:pt>
                <c:pt idx="20">
                  <c:v>0.33333333333333331</c:v>
                </c:pt>
              </c:numCache>
            </c:numRef>
          </c:cat>
          <c:val>
            <c:numRef>
              <c:f>Sheet1!$B$42:$V$42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marker val="1"/>
        <c:axId val="115722880"/>
        <c:axId val="115728768"/>
      </c:lineChart>
      <c:catAx>
        <c:axId val="115722880"/>
        <c:scaling>
          <c:orientation val="minMax"/>
        </c:scaling>
        <c:axPos val="b"/>
        <c:numFmt formatCode="hh:mm" sourceLinked="1"/>
        <c:tickLblPos val="nextTo"/>
        <c:crossAx val="115728768"/>
        <c:crosses val="autoZero"/>
        <c:auto val="1"/>
        <c:lblAlgn val="ctr"/>
        <c:lblOffset val="100"/>
      </c:catAx>
      <c:valAx>
        <c:axId val="115728768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722880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30/11/2020 - 01/12/2020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Sheet1!$A$44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Sheet1!$B$43:$V$43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2.083333333333335E-2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0.10416666666666671</c:v>
                </c:pt>
                <c:pt idx="10">
                  <c:v>0.125</c:v>
                </c:pt>
                <c:pt idx="11">
                  <c:v>0.14583333333333345</c:v>
                </c:pt>
                <c:pt idx="12">
                  <c:v>0.16666666666666666</c:v>
                </c:pt>
                <c:pt idx="13">
                  <c:v>0.18750000000000008</c:v>
                </c:pt>
                <c:pt idx="14">
                  <c:v>0.20833333333333345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0.29166666666666691</c:v>
                </c:pt>
                <c:pt idx="19">
                  <c:v>0.31250000000000017</c:v>
                </c:pt>
                <c:pt idx="20">
                  <c:v>0.33333333333333331</c:v>
                </c:pt>
              </c:numCache>
            </c:numRef>
          </c:cat>
          <c:val>
            <c:numRef>
              <c:f>Sheet1!$B$44:$V$44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marker val="1"/>
        <c:axId val="115855360"/>
        <c:axId val="115856896"/>
      </c:lineChart>
      <c:catAx>
        <c:axId val="115855360"/>
        <c:scaling>
          <c:orientation val="minMax"/>
        </c:scaling>
        <c:axPos val="b"/>
        <c:numFmt formatCode="hh:mm" sourceLinked="1"/>
        <c:tickLblPos val="nextTo"/>
        <c:crossAx val="115856896"/>
        <c:crosses val="autoZero"/>
        <c:auto val="1"/>
        <c:lblAlgn val="ctr"/>
        <c:lblOffset val="100"/>
      </c:catAx>
      <c:valAx>
        <c:axId val="115856896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5855360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10th - 30th November 2020 </a:t>
            </a:r>
            <a:r>
              <a:rPr lang="en-US" dirty="0" smtClean="0"/>
              <a:t>(XX </a:t>
            </a:r>
            <a:r>
              <a:rPr lang="en-US" dirty="0"/>
              <a:t>Time Asleep)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Sheet1!$A$50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Sheet1!$B$49:$V$49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2.083333333333335E-2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0.10416666666666671</c:v>
                </c:pt>
                <c:pt idx="10">
                  <c:v>0.125</c:v>
                </c:pt>
                <c:pt idx="11">
                  <c:v>0.14583333333333345</c:v>
                </c:pt>
                <c:pt idx="12">
                  <c:v>0.16666666666666666</c:v>
                </c:pt>
                <c:pt idx="13">
                  <c:v>0.18750000000000008</c:v>
                </c:pt>
                <c:pt idx="14">
                  <c:v>0.20833333333333345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0.29166666666666691</c:v>
                </c:pt>
                <c:pt idx="19">
                  <c:v>0.31250000000000017</c:v>
                </c:pt>
                <c:pt idx="20">
                  <c:v>0.33333333333333331</c:v>
                </c:pt>
              </c:numCache>
            </c:numRef>
          </c:cat>
          <c:val>
            <c:numRef>
              <c:f>Sheet1!$B$50:$V$50</c:f>
              <c:numCache>
                <c:formatCode>General</c:formatCode>
                <c:ptCount val="21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  <c:pt idx="5">
                  <c:v>13</c:v>
                </c:pt>
                <c:pt idx="6">
                  <c:v>12</c:v>
                </c:pt>
                <c:pt idx="7">
                  <c:v>14</c:v>
                </c:pt>
                <c:pt idx="8">
                  <c:v>14</c:v>
                </c:pt>
                <c:pt idx="9">
                  <c:v>15</c:v>
                </c:pt>
                <c:pt idx="10">
                  <c:v>15</c:v>
                </c:pt>
                <c:pt idx="11">
                  <c:v>19</c:v>
                </c:pt>
                <c:pt idx="12">
                  <c:v>19</c:v>
                </c:pt>
                <c:pt idx="13">
                  <c:v>20</c:v>
                </c:pt>
                <c:pt idx="14">
                  <c:v>19</c:v>
                </c:pt>
                <c:pt idx="15">
                  <c:v>18</c:v>
                </c:pt>
                <c:pt idx="16">
                  <c:v>19</c:v>
                </c:pt>
                <c:pt idx="17">
                  <c:v>21</c:v>
                </c:pt>
                <c:pt idx="18">
                  <c:v>18</c:v>
                </c:pt>
                <c:pt idx="19">
                  <c:v>10</c:v>
                </c:pt>
                <c:pt idx="20">
                  <c:v>5</c:v>
                </c:pt>
              </c:numCache>
            </c:numRef>
          </c:val>
        </c:ser>
        <c:marker val="1"/>
        <c:axId val="115868800"/>
        <c:axId val="115870336"/>
      </c:lineChart>
      <c:catAx>
        <c:axId val="115868800"/>
        <c:scaling>
          <c:orientation val="minMax"/>
        </c:scaling>
        <c:axPos val="b"/>
        <c:numFmt formatCode="hh:mm" sourceLinked="1"/>
        <c:tickLblPos val="nextTo"/>
        <c:crossAx val="115870336"/>
        <c:crosses val="autoZero"/>
        <c:auto val="1"/>
        <c:lblAlgn val="ctr"/>
        <c:lblOffset val="100"/>
      </c:catAx>
      <c:valAx>
        <c:axId val="115870336"/>
        <c:scaling>
          <c:orientation val="minMax"/>
          <c:max val="21"/>
        </c:scaling>
        <c:axPos val="l"/>
        <c:majorGridlines/>
        <c:numFmt formatCode="General" sourceLinked="1"/>
        <c:tickLblPos val="nextTo"/>
        <c:crossAx val="115868800"/>
        <c:crosses val="autoZero"/>
        <c:crossBetween val="between"/>
        <c:majorUnit val="1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11/11/2020</a:t>
            </a:r>
            <a:r>
              <a:rPr lang="en-US" baseline="0" dirty="0"/>
              <a:t> - 12/11/2020 (22:00 - 08:00) - </a:t>
            </a:r>
            <a:r>
              <a:rPr lang="en-US" baseline="0" dirty="0" smtClean="0"/>
              <a:t>XX </a:t>
            </a:r>
            <a:r>
              <a:rPr lang="en-US" baseline="0" dirty="0"/>
              <a:t>Time Asleep</a:t>
            </a:r>
          </a:p>
          <a:p>
            <a:pPr>
              <a:defRPr/>
            </a:pPr>
            <a:r>
              <a:rPr lang="en-US" baseline="0" dirty="0">
                <a:solidFill>
                  <a:schemeClr val="accent3">
                    <a:lumMod val="75000"/>
                  </a:schemeClr>
                </a:solidFill>
              </a:rPr>
              <a:t>&lt;light dimming in evening begins&gt;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Sheet1!$A$4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Sheet1!$B$3:$V$3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2.0833333333333398E-2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0.10416666666666682</c:v>
                </c:pt>
                <c:pt idx="10">
                  <c:v>0.125</c:v>
                </c:pt>
                <c:pt idx="11">
                  <c:v>0.14583333333333368</c:v>
                </c:pt>
                <c:pt idx="12">
                  <c:v>0.16666666666666666</c:v>
                </c:pt>
                <c:pt idx="13">
                  <c:v>0.18750000000000031</c:v>
                </c:pt>
                <c:pt idx="14">
                  <c:v>0.20833333333333368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0.29166666666666741</c:v>
                </c:pt>
                <c:pt idx="19">
                  <c:v>0.31250000000000056</c:v>
                </c:pt>
                <c:pt idx="20">
                  <c:v>0.33333333333333331</c:v>
                </c:pt>
              </c:numCache>
            </c:numRef>
          </c:cat>
          <c:val>
            <c:numRef>
              <c:f>Sheet1!$B$4:$V$4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07584128"/>
        <c:axId val="109484672"/>
      </c:lineChart>
      <c:catAx>
        <c:axId val="107584128"/>
        <c:scaling>
          <c:orientation val="minMax"/>
        </c:scaling>
        <c:axPos val="b"/>
        <c:numFmt formatCode="hh:mm" sourceLinked="1"/>
        <c:tickLblPos val="nextTo"/>
        <c:crossAx val="109484672"/>
        <c:crosses val="autoZero"/>
        <c:auto val="1"/>
        <c:lblAlgn val="ctr"/>
        <c:lblOffset val="100"/>
      </c:catAx>
      <c:valAx>
        <c:axId val="109484672"/>
        <c:scaling>
          <c:orientation val="minMax"/>
          <c:max val="1"/>
        </c:scaling>
        <c:delete val="1"/>
        <c:axPos val="l"/>
        <c:majorGridlines/>
        <c:numFmt formatCode="General" sourceLinked="1"/>
        <c:tickLblPos val="none"/>
        <c:crossAx val="107584128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12/11/2020</a:t>
            </a:r>
            <a:r>
              <a:rPr lang="en-US" baseline="0" dirty="0"/>
              <a:t> - 13/11/2020 (22:00 - 08:00) </a:t>
            </a:r>
            <a:r>
              <a:rPr lang="en-US" baseline="0" dirty="0" smtClean="0"/>
              <a:t>XX </a:t>
            </a:r>
            <a:r>
              <a:rPr lang="en-US" baseline="0" dirty="0"/>
              <a:t>Time Asleep</a:t>
            </a:r>
          </a:p>
          <a:p>
            <a:pPr>
              <a:defRPr/>
            </a:pPr>
            <a:r>
              <a:rPr lang="en-US" baseline="0" dirty="0">
                <a:solidFill>
                  <a:schemeClr val="accent3">
                    <a:lumMod val="75000"/>
                  </a:schemeClr>
                </a:solidFill>
              </a:rPr>
              <a:t>&lt;non-alcoholic beer &amp; discouraging drinks after 7pm begins&gt;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Sheet1!$A$6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Sheet1!$B$5:$V$5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2.0833333333333398E-2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0.10416666666666682</c:v>
                </c:pt>
                <c:pt idx="10">
                  <c:v>0.125</c:v>
                </c:pt>
                <c:pt idx="11">
                  <c:v>0.14583333333333368</c:v>
                </c:pt>
                <c:pt idx="12">
                  <c:v>0.16666666666666666</c:v>
                </c:pt>
                <c:pt idx="13">
                  <c:v>0.18750000000000031</c:v>
                </c:pt>
                <c:pt idx="14">
                  <c:v>0.20833333333333368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0.29166666666666741</c:v>
                </c:pt>
                <c:pt idx="19">
                  <c:v>0.31250000000000056</c:v>
                </c:pt>
                <c:pt idx="20">
                  <c:v>0.33333333333333331</c:v>
                </c:pt>
              </c:numCache>
            </c:numRef>
          </c:cat>
          <c:val>
            <c:numRef>
              <c:f>Sheet1!$B$6:$V$6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09345024"/>
        <c:axId val="109346816"/>
      </c:lineChart>
      <c:catAx>
        <c:axId val="109345024"/>
        <c:scaling>
          <c:orientation val="minMax"/>
        </c:scaling>
        <c:axPos val="b"/>
        <c:numFmt formatCode="hh:mm" sourceLinked="1"/>
        <c:tickLblPos val="nextTo"/>
        <c:crossAx val="109346816"/>
        <c:crosses val="autoZero"/>
        <c:auto val="1"/>
        <c:lblAlgn val="ctr"/>
        <c:lblOffset val="100"/>
      </c:catAx>
      <c:valAx>
        <c:axId val="109346816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09345024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13/11/2020 - 14/11/2020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</a:p>
          <a:p>
            <a:pPr>
              <a:defRPr/>
            </a:pPr>
            <a:r>
              <a:rPr lang="en-US" sz="1800" b="1" i="0" baseline="0" dirty="0">
                <a:solidFill>
                  <a:schemeClr val="accent3">
                    <a:lumMod val="75000"/>
                  </a:schemeClr>
                </a:solidFill>
              </a:rPr>
              <a:t>&lt;shower as part of evening routine begins&gt; 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Sheet1!$A$8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Sheet1!$B$7:$V$7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2.0833333333333398E-2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0.10416666666666682</c:v>
                </c:pt>
                <c:pt idx="10">
                  <c:v>0.125</c:v>
                </c:pt>
                <c:pt idx="11">
                  <c:v>0.14583333333333368</c:v>
                </c:pt>
                <c:pt idx="12">
                  <c:v>0.16666666666666666</c:v>
                </c:pt>
                <c:pt idx="13">
                  <c:v>0.18750000000000031</c:v>
                </c:pt>
                <c:pt idx="14">
                  <c:v>0.20833333333333368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0.29166666666666741</c:v>
                </c:pt>
                <c:pt idx="19">
                  <c:v>0.31250000000000056</c:v>
                </c:pt>
                <c:pt idx="20">
                  <c:v>0.33333333333333331</c:v>
                </c:pt>
              </c:numCache>
            </c:numRef>
          </c:cat>
          <c:val>
            <c:numRef>
              <c:f>Sheet1!$B$8:$V$8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09501824"/>
        <c:axId val="109528192"/>
      </c:lineChart>
      <c:catAx>
        <c:axId val="109501824"/>
        <c:scaling>
          <c:orientation val="minMax"/>
        </c:scaling>
        <c:axPos val="b"/>
        <c:numFmt formatCode="hh:mm" sourceLinked="1"/>
        <c:tickLblPos val="nextTo"/>
        <c:crossAx val="109528192"/>
        <c:crosses val="autoZero"/>
        <c:auto val="1"/>
        <c:lblAlgn val="ctr"/>
        <c:lblOffset val="100"/>
      </c:catAx>
      <c:valAx>
        <c:axId val="109528192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09501824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14/11/2020 - 15/11/2020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 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Sheet1!$A$10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Sheet1!$B$9:$V$9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2.0833333333333412E-2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0.10416666666666691</c:v>
                </c:pt>
                <c:pt idx="10">
                  <c:v>0.125</c:v>
                </c:pt>
                <c:pt idx="11">
                  <c:v>0.14583333333333381</c:v>
                </c:pt>
                <c:pt idx="12">
                  <c:v>0.16666666666666666</c:v>
                </c:pt>
                <c:pt idx="13">
                  <c:v>0.18750000000000042</c:v>
                </c:pt>
                <c:pt idx="14">
                  <c:v>0.20833333333333381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0.29166666666666763</c:v>
                </c:pt>
                <c:pt idx="19">
                  <c:v>0.31250000000000078</c:v>
                </c:pt>
                <c:pt idx="20">
                  <c:v>0.33333333333333331</c:v>
                </c:pt>
              </c:numCache>
            </c:numRef>
          </c:cat>
          <c:val>
            <c:numRef>
              <c:f>Sheet1!$B$10:$V$10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09601536"/>
        <c:axId val="109603072"/>
      </c:lineChart>
      <c:catAx>
        <c:axId val="109601536"/>
        <c:scaling>
          <c:orientation val="minMax"/>
        </c:scaling>
        <c:axPos val="b"/>
        <c:numFmt formatCode="hh:mm" sourceLinked="1"/>
        <c:tickLblPos val="nextTo"/>
        <c:crossAx val="109603072"/>
        <c:crosses val="autoZero"/>
        <c:auto val="1"/>
        <c:lblAlgn val="ctr"/>
        <c:lblOffset val="100"/>
      </c:catAx>
      <c:valAx>
        <c:axId val="109603072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09601536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15/11/2020 - 16/11/2020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 </a:t>
            </a:r>
            <a:endParaRPr lang="en-GB" sz="1800" b="1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Sheet1!$A$12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Sheet1!$B$11:$V$11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2.0833333333333412E-2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0.10416666666666691</c:v>
                </c:pt>
                <c:pt idx="10">
                  <c:v>0.125</c:v>
                </c:pt>
                <c:pt idx="11">
                  <c:v>0.14583333333333381</c:v>
                </c:pt>
                <c:pt idx="12">
                  <c:v>0.16666666666666666</c:v>
                </c:pt>
                <c:pt idx="13">
                  <c:v>0.18750000000000042</c:v>
                </c:pt>
                <c:pt idx="14">
                  <c:v>0.20833333333333381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0.29166666666666763</c:v>
                </c:pt>
                <c:pt idx="19">
                  <c:v>0.31250000000000078</c:v>
                </c:pt>
                <c:pt idx="20">
                  <c:v>0.33333333333333331</c:v>
                </c:pt>
              </c:numCache>
            </c:numRef>
          </c:cat>
          <c:val>
            <c:numRef>
              <c:f>Sheet1!$B$12:$V$12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</c:ser>
        <c:marker val="1"/>
        <c:axId val="114976640"/>
        <c:axId val="114978176"/>
      </c:lineChart>
      <c:catAx>
        <c:axId val="114976640"/>
        <c:scaling>
          <c:orientation val="minMax"/>
        </c:scaling>
        <c:axPos val="b"/>
        <c:numFmt formatCode="hh:mm" sourceLinked="1"/>
        <c:tickLblPos val="nextTo"/>
        <c:crossAx val="114978176"/>
        <c:crosses val="autoZero"/>
        <c:auto val="1"/>
        <c:lblAlgn val="ctr"/>
        <c:lblOffset val="100"/>
      </c:catAx>
      <c:valAx>
        <c:axId val="114978176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4976640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16/11/2020 - 17/11/2020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 </a:t>
            </a:r>
            <a:endParaRPr lang="en-GB" sz="1800" b="1" i="0" baseline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3.2930925210291596E-2"/>
          <c:y val="0.10389520754350186"/>
          <c:w val="0.95409610034431169"/>
          <c:h val="0.83424885778166613"/>
        </c:manualLayout>
      </c:layout>
      <c:lineChart>
        <c:grouping val="standard"/>
        <c:ser>
          <c:idx val="0"/>
          <c:order val="0"/>
          <c:tx>
            <c:strRef>
              <c:f>Sheet1!$A$14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Sheet1!$B$13:$V$13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2.0833333333333409E-2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0.10416666666666687</c:v>
                </c:pt>
                <c:pt idx="10">
                  <c:v>0.125</c:v>
                </c:pt>
                <c:pt idx="11">
                  <c:v>0.14583333333333376</c:v>
                </c:pt>
                <c:pt idx="12">
                  <c:v>0.16666666666666666</c:v>
                </c:pt>
                <c:pt idx="13">
                  <c:v>0.18750000000000036</c:v>
                </c:pt>
                <c:pt idx="14">
                  <c:v>0.20833333333333376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0.29166666666666752</c:v>
                </c:pt>
                <c:pt idx="19">
                  <c:v>0.31250000000000067</c:v>
                </c:pt>
                <c:pt idx="20">
                  <c:v>0.33333333333333331</c:v>
                </c:pt>
              </c:numCache>
            </c:numRef>
          </c:cat>
          <c:val>
            <c:numRef>
              <c:f>Sheet1!$B$14:$V$14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marker val="1"/>
        <c:axId val="109260160"/>
        <c:axId val="109310720"/>
      </c:lineChart>
      <c:catAx>
        <c:axId val="109260160"/>
        <c:scaling>
          <c:orientation val="minMax"/>
        </c:scaling>
        <c:axPos val="b"/>
        <c:numFmt formatCode="hh:mm" sourceLinked="1"/>
        <c:tickLblPos val="nextTo"/>
        <c:crossAx val="109310720"/>
        <c:crosses val="autoZero"/>
        <c:auto val="1"/>
        <c:lblAlgn val="ctr"/>
        <c:lblOffset val="100"/>
      </c:catAx>
      <c:valAx>
        <c:axId val="109310720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09260160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17/11/2020 - 18/11/2020 (22:00 - 08:00) </a:t>
            </a:r>
            <a:r>
              <a:rPr lang="en-US" sz="1800" b="1" i="0" baseline="0" dirty="0" smtClean="0"/>
              <a:t>XX </a:t>
            </a:r>
            <a:r>
              <a:rPr lang="en-US" sz="1800" b="1" i="0" baseline="0" dirty="0"/>
              <a:t>Time Asleep</a:t>
            </a:r>
          </a:p>
          <a:p>
            <a:pPr>
              <a:defRPr/>
            </a:pPr>
            <a:r>
              <a:rPr lang="en-US" sz="1800" b="1" i="0" baseline="0" dirty="0" smtClean="0">
                <a:solidFill>
                  <a:schemeClr val="accent3">
                    <a:lumMod val="75000"/>
                  </a:schemeClr>
                </a:solidFill>
              </a:rPr>
              <a:t>&lt;afternoon </a:t>
            </a:r>
            <a:r>
              <a:rPr lang="en-US" sz="1800" b="1" i="0" baseline="0" dirty="0">
                <a:solidFill>
                  <a:schemeClr val="accent3">
                    <a:lumMod val="75000"/>
                  </a:schemeClr>
                </a:solidFill>
              </a:rPr>
              <a:t>dose </a:t>
            </a:r>
            <a:r>
              <a:rPr lang="en-US" sz="1800" b="1" i="0" baseline="0" dirty="0" smtClean="0">
                <a:solidFill>
                  <a:schemeClr val="accent3">
                    <a:lumMod val="75000"/>
                  </a:schemeClr>
                </a:solidFill>
              </a:rPr>
              <a:t>*medication* </a:t>
            </a:r>
            <a:r>
              <a:rPr lang="en-US" sz="1800" b="1" i="0" baseline="0" dirty="0">
                <a:solidFill>
                  <a:schemeClr val="accent3">
                    <a:lumMod val="75000"/>
                  </a:schemeClr>
                </a:solidFill>
              </a:rPr>
              <a:t>discontinued&gt; </a:t>
            </a:r>
            <a:endParaRPr lang="en-GB" sz="18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Sheet1!$A$16</c:f>
              <c:strCache>
                <c:ptCount val="1"/>
                <c:pt idx="0">
                  <c:v>Time Asleep</c:v>
                </c:pt>
              </c:strCache>
            </c:strRef>
          </c:tx>
          <c:marker>
            <c:symbol val="none"/>
          </c:marker>
          <c:cat>
            <c:numRef>
              <c:f>Sheet1!$B$15:$V$15</c:f>
              <c:numCache>
                <c:formatCode>hh:mm</c:formatCode>
                <c:ptCount val="21"/>
                <c:pt idx="0">
                  <c:v>0.91666666666666652</c:v>
                </c:pt>
                <c:pt idx="1">
                  <c:v>0.9375</c:v>
                </c:pt>
                <c:pt idx="2">
                  <c:v>0.9583333333333337</c:v>
                </c:pt>
                <c:pt idx="3">
                  <c:v>0.97916666666666652</c:v>
                </c:pt>
                <c:pt idx="4">
                  <c:v>0</c:v>
                </c:pt>
                <c:pt idx="5">
                  <c:v>2.0833333333333398E-2</c:v>
                </c:pt>
                <c:pt idx="6">
                  <c:v>4.1666666666666664E-2</c:v>
                </c:pt>
                <c:pt idx="7">
                  <c:v>6.25E-2</c:v>
                </c:pt>
                <c:pt idx="8">
                  <c:v>8.3333333333333343E-2</c:v>
                </c:pt>
                <c:pt idx="9">
                  <c:v>0.10416666666666682</c:v>
                </c:pt>
                <c:pt idx="10">
                  <c:v>0.125</c:v>
                </c:pt>
                <c:pt idx="11">
                  <c:v>0.14583333333333368</c:v>
                </c:pt>
                <c:pt idx="12">
                  <c:v>0.16666666666666666</c:v>
                </c:pt>
                <c:pt idx="13">
                  <c:v>0.18750000000000031</c:v>
                </c:pt>
                <c:pt idx="14">
                  <c:v>0.20833333333333368</c:v>
                </c:pt>
                <c:pt idx="15">
                  <c:v>0.22916666666666666</c:v>
                </c:pt>
                <c:pt idx="16">
                  <c:v>0.25</c:v>
                </c:pt>
                <c:pt idx="17">
                  <c:v>0.27083333333333326</c:v>
                </c:pt>
                <c:pt idx="18">
                  <c:v>0.29166666666666741</c:v>
                </c:pt>
                <c:pt idx="19">
                  <c:v>0.31250000000000056</c:v>
                </c:pt>
                <c:pt idx="20">
                  <c:v>0.33333333333333331</c:v>
                </c:pt>
              </c:numCache>
            </c:numRef>
          </c:cat>
          <c:val>
            <c:numRef>
              <c:f>Sheet1!$B$16:$V$16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marker val="1"/>
        <c:axId val="114985216"/>
        <c:axId val="115103616"/>
      </c:lineChart>
      <c:catAx>
        <c:axId val="114985216"/>
        <c:scaling>
          <c:orientation val="minMax"/>
        </c:scaling>
        <c:axPos val="b"/>
        <c:numFmt formatCode="hh:mm" sourceLinked="1"/>
        <c:tickLblPos val="nextTo"/>
        <c:crossAx val="115103616"/>
        <c:crosses val="autoZero"/>
        <c:auto val="1"/>
        <c:lblAlgn val="ctr"/>
        <c:lblOffset val="100"/>
      </c:catAx>
      <c:valAx>
        <c:axId val="115103616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114985216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0.01754</cdr:x>
      <cdr:y>0.16</cdr:y>
    </cdr:from>
    <cdr:to>
      <cdr:x>0.10526</cdr:x>
      <cdr:y>0.20586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44016" y="864096"/>
          <a:ext cx="720080" cy="24767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0.01754</cdr:x>
      <cdr:y>0.89333</cdr:y>
    </cdr:from>
    <cdr:to>
      <cdr:x>0.09278</cdr:x>
      <cdr:y>0.92847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4824536"/>
          <a:ext cx="617638" cy="18977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0.03441</cdr:x>
      <cdr:y>0.10252</cdr:y>
    </cdr:from>
    <cdr:to>
      <cdr:x>0.09928</cdr:x>
      <cdr:y>0.1424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04800" y="542925"/>
          <a:ext cx="574633" cy="21119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0.04516</cdr:x>
      <cdr:y>0.88129</cdr:y>
    </cdr:from>
    <cdr:to>
      <cdr:x>0.123</cdr:x>
      <cdr:y>0.92118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0050" y="4667250"/>
          <a:ext cx="689472" cy="21124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0.03665</cdr:x>
      <cdr:y>0.115</cdr:y>
    </cdr:from>
    <cdr:to>
      <cdr:x>0.10152</cdr:x>
      <cdr:y>0.15404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24669" y="576064"/>
          <a:ext cx="574635" cy="19556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0.03763</cdr:x>
      <cdr:y>0.88556</cdr:y>
    </cdr:from>
    <cdr:to>
      <cdr:x>0.11547</cdr:x>
      <cdr:y>0.92461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3375" y="4791075"/>
          <a:ext cx="689526" cy="21125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0.03238</cdr:x>
      <cdr:y>0.22694</cdr:y>
    </cdr:from>
    <cdr:to>
      <cdr:x>0.09711</cdr:x>
      <cdr:y>0.2695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88032" y="1152128"/>
          <a:ext cx="575860" cy="21607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0.03238</cdr:x>
      <cdr:y>0.87939</cdr:y>
    </cdr:from>
    <cdr:to>
      <cdr:x>0.11005</cdr:x>
      <cdr:y>0.92196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8032" y="4464496"/>
          <a:ext cx="690980" cy="2161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0.0364</cdr:x>
      <cdr:y>0.12427</cdr:y>
    </cdr:from>
    <cdr:to>
      <cdr:x>0.10113</cdr:x>
      <cdr:y>0.16832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23850" y="609600"/>
          <a:ext cx="575868" cy="21606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0.03319</cdr:x>
      <cdr:y>0.87379</cdr:y>
    </cdr:from>
    <cdr:to>
      <cdr:x>0.11086</cdr:x>
      <cdr:y>0.91784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5275" y="4286250"/>
          <a:ext cx="691005" cy="21611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0.11563</cdr:x>
      <cdr:y>0.11197</cdr:y>
    </cdr:from>
    <cdr:to>
      <cdr:x>0.18036</cdr:x>
      <cdr:y>0.15576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028700" y="552450"/>
          <a:ext cx="575870" cy="21607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0.06959</cdr:x>
      <cdr:y>0.87066</cdr:y>
    </cdr:from>
    <cdr:to>
      <cdr:x>0.14727</cdr:x>
      <cdr:y>0.91445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9125" y="4295775"/>
          <a:ext cx="691009" cy="21607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0.03433</cdr:x>
      <cdr:y>0.17407</cdr:y>
    </cdr:from>
    <cdr:to>
      <cdr:x>0.0992</cdr:x>
      <cdr:y>0.21608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04800" y="895350"/>
          <a:ext cx="575861" cy="21608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0.03219</cdr:x>
      <cdr:y>0.87963</cdr:y>
    </cdr:from>
    <cdr:to>
      <cdr:x>0.11003</cdr:x>
      <cdr:y>0.92164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5750" y="4524375"/>
          <a:ext cx="690979" cy="21608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0.03461</cdr:x>
      <cdr:y>0.11255</cdr:y>
    </cdr:from>
    <cdr:to>
      <cdr:x>0.13438</cdr:x>
      <cdr:y>0.16499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88032" y="576064"/>
          <a:ext cx="830304" cy="2684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0.03461</cdr:x>
      <cdr:y>0.87226</cdr:y>
    </cdr:from>
    <cdr:to>
      <cdr:x>0.11254</cdr:x>
      <cdr:y>0.90969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8032" y="4464496"/>
          <a:ext cx="648558" cy="19157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0.92562</cdr:x>
      <cdr:y>0.09211</cdr:y>
    </cdr:from>
    <cdr:to>
      <cdr:x>0.99099</cdr:x>
      <cdr:y>0.12863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8064896" y="504056"/>
          <a:ext cx="569566" cy="19985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0.91736</cdr:x>
      <cdr:y>0.88158</cdr:y>
    </cdr:from>
    <cdr:to>
      <cdr:x>0.9958</cdr:x>
      <cdr:y>0.9181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92888" y="4824536"/>
          <a:ext cx="683445" cy="19986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0.04506</cdr:x>
      <cdr:y>0.1022</cdr:y>
    </cdr:from>
    <cdr:to>
      <cdr:x>0.13895</cdr:x>
      <cdr:y>0.14164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60040" y="576064"/>
          <a:ext cx="750321" cy="22231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0.04506</cdr:x>
      <cdr:y>0.88144</cdr:y>
    </cdr:from>
    <cdr:to>
      <cdr:x>0.12308</cdr:x>
      <cdr:y>0.92089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040" y="4968552"/>
          <a:ext cx="623462" cy="22237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0.0354</cdr:x>
      <cdr:y>0.10667</cdr:y>
    </cdr:from>
    <cdr:to>
      <cdr:x>0.11293</cdr:x>
      <cdr:y>0.15037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88032" y="576064"/>
          <a:ext cx="630890" cy="23600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0.11504</cdr:x>
      <cdr:y>0.89333</cdr:y>
    </cdr:from>
    <cdr:to>
      <cdr:x>0.19305</cdr:x>
      <cdr:y>0.93703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4824536"/>
          <a:ext cx="634760" cy="23600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</cdr:x>
      <cdr:y>0.88312</cdr:y>
    </cdr:from>
    <cdr:to>
      <cdr:x>0.10267</cdr:x>
      <cdr:y>0.91961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16024" y="4896544"/>
          <a:ext cx="671143" cy="20232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  <cdr:relSizeAnchor xmlns:cdr="http://schemas.openxmlformats.org/drawingml/2006/chartDrawing">
    <cdr:from>
      <cdr:x>0.025</cdr:x>
      <cdr:y>0.15584</cdr:y>
    </cdr:from>
    <cdr:to>
      <cdr:x>0.09084</cdr:x>
      <cdr:y>0.20346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216024" y="864096"/>
          <a:ext cx="568921" cy="2640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0.03448</cdr:x>
      <cdr:y>0.10526</cdr:y>
    </cdr:from>
    <cdr:to>
      <cdr:x>0.11327</cdr:x>
      <cdr:y>0.14672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88032" y="576064"/>
          <a:ext cx="658119" cy="22689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0.12069</cdr:x>
      <cdr:y>0.89474</cdr:y>
    </cdr:from>
    <cdr:to>
      <cdr:x>0.19887</cdr:x>
      <cdr:y>0.93621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08112" y="4896544"/>
          <a:ext cx="653032" cy="22694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0.03467</cdr:x>
      <cdr:y>0.10857</cdr:y>
    </cdr:from>
    <cdr:to>
      <cdr:x>0.12045</cdr:x>
      <cdr:y>0.15786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88032" y="576064"/>
          <a:ext cx="712678" cy="26151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0.03879</cdr:x>
      <cdr:y>0.88667</cdr:y>
    </cdr:from>
    <cdr:to>
      <cdr:x>0.11697</cdr:x>
      <cdr:y>0.92447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2900" y="5067300"/>
          <a:ext cx="691048" cy="21606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0.02564</cdr:x>
      <cdr:y>0.09211</cdr:y>
    </cdr:from>
    <cdr:to>
      <cdr:x>0.11825</cdr:x>
      <cdr:y>0.13821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16024" y="504056"/>
          <a:ext cx="780217" cy="2522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0.05983</cdr:x>
      <cdr:y>0.89474</cdr:y>
    </cdr:from>
    <cdr:to>
      <cdr:x>0.13759</cdr:x>
      <cdr:y>0.93032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4896544"/>
          <a:ext cx="655123" cy="19471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0.04202</cdr:x>
      <cdr:y>0.1565</cdr:y>
    </cdr:from>
    <cdr:to>
      <cdr:x>0.13074</cdr:x>
      <cdr:y>0.1981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60040" y="864096"/>
          <a:ext cx="760241" cy="22969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0.04202</cdr:x>
      <cdr:y>0.88683</cdr:y>
    </cdr:from>
    <cdr:to>
      <cdr:x>0.1202</cdr:x>
      <cdr:y>0.92843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040" y="4896544"/>
          <a:ext cx="669921" cy="22969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0.03306</cdr:x>
      <cdr:y>0.10415</cdr:y>
    </cdr:from>
    <cdr:to>
      <cdr:x>0.09821</cdr:x>
      <cdr:y>0.14575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88032" y="576064"/>
          <a:ext cx="567649" cy="2300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0.04132</cdr:x>
      <cdr:y>0.8853</cdr:y>
    </cdr:from>
    <cdr:to>
      <cdr:x>0.1195</cdr:x>
      <cdr:y>0.9269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040" y="4896544"/>
          <a:ext cx="681180" cy="2300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0.03306</cdr:x>
      <cdr:y>0.10195</cdr:y>
    </cdr:from>
    <cdr:to>
      <cdr:x>0.09828</cdr:x>
      <cdr:y>0.14301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88032" y="576064"/>
          <a:ext cx="568260" cy="23201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0.03306</cdr:x>
      <cdr:y>0.89204</cdr:y>
    </cdr:from>
    <cdr:to>
      <cdr:x>0.11132</cdr:x>
      <cdr:y>0.93311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8032" y="5040560"/>
          <a:ext cx="681877" cy="2320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0.04104</cdr:x>
      <cdr:y>0.11231</cdr:y>
    </cdr:from>
    <cdr:to>
      <cdr:x>0.12605</cdr:x>
      <cdr:y>0.15337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51670" y="615634"/>
          <a:ext cx="728450" cy="22507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0.03564</cdr:x>
      <cdr:y>0.8801</cdr:y>
    </cdr:from>
    <cdr:to>
      <cdr:x>0.1139</cdr:x>
      <cdr:y>0.92117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4030" y="4526811"/>
          <a:ext cx="689519" cy="21124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0.0426</cdr:x>
      <cdr:y>0.15953</cdr:y>
    </cdr:from>
    <cdr:to>
      <cdr:x>0.11075</cdr:x>
      <cdr:y>0.2127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60040" y="864096"/>
          <a:ext cx="576064" cy="2880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0.0426</cdr:x>
      <cdr:y>0.89069</cdr:y>
    </cdr:from>
    <cdr:to>
      <cdr:x>0.12095</cdr:x>
      <cdr:y>0.92816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040" y="4824536"/>
          <a:ext cx="662233" cy="20296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0.04167</cdr:x>
      <cdr:y>0.1045</cdr:y>
    </cdr:from>
    <cdr:to>
      <cdr:x>0.10682</cdr:x>
      <cdr:y>0.14747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60040" y="576064"/>
          <a:ext cx="562958" cy="23687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00B050"/>
              </a:solidFill>
            </a:rPr>
            <a:t>Asleep</a:t>
          </a:r>
        </a:p>
      </cdr:txBody>
    </cdr:sp>
  </cdr:relSizeAnchor>
  <cdr:relSizeAnchor xmlns:cdr="http://schemas.openxmlformats.org/drawingml/2006/chartDrawing">
    <cdr:from>
      <cdr:x>0.05</cdr:x>
      <cdr:y>0.88827</cdr:y>
    </cdr:from>
    <cdr:to>
      <cdr:x>0.12817</cdr:x>
      <cdr:y>0.93125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32048" y="4896544"/>
          <a:ext cx="675464" cy="23692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Awake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E075-A68C-4B71-B4FF-CDADC84739B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05CCD-FF75-4CD1-B9B0-BAB4DC2B0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miercareplymouth.co.uk/improving-sleep-top-tip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470025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Prescribing Sleep</a:t>
            </a:r>
            <a:endParaRPr lang="en-US" sz="4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Caffeine Facts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Caffeine Crash &amp; Sleep Debt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Nasa gave spiders DRUGS – how their webs changed when high on weed, LSD and  caffe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Effect of psychoactive drugs on animals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3672408" cy="325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95536" y="1556792"/>
          <a:ext cx="8496944" cy="483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1247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Impact of Changing Photoperiods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Impact of Social Cues (XX)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71800" y="1772816"/>
            <a:ext cx="2592288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01/02/2020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02:03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02/02/2020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00:43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03/02/2020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04:57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04/02/2020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00:46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05/02/2020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02:45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06/02/2020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00:26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07/02/2020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00:43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08/02/2020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00:27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09/02/2020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10/02/2020 (</a:t>
            </a:r>
            <a:r>
              <a:rPr lang="en-US" sz="2000" dirty="0" smtClean="0">
                <a:solidFill>
                  <a:srgbClr val="FF0000"/>
                </a:solidFill>
              </a:rPr>
              <a:t>00:21</a:t>
            </a:r>
            <a:r>
              <a:rPr lang="en-US" sz="20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11/02/2020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01:02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12/02/2020 (</a:t>
            </a:r>
            <a:r>
              <a:rPr lang="en-US" sz="2000" dirty="0" smtClean="0">
                <a:solidFill>
                  <a:srgbClr val="FF0000"/>
                </a:solidFill>
              </a:rPr>
              <a:t>00:34</a:t>
            </a:r>
            <a:r>
              <a:rPr lang="en-US" sz="2000" dirty="0" smtClean="0"/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64088" y="1772816"/>
            <a:ext cx="2880320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01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/03/2020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01:44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/03/2020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23:28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03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/03/2020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23:25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04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/03/2020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23:32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05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/03/2020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01:10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06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/03/2020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01:15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07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/03/2020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23:42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08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/03/2020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22:35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09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/03/2020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22:40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10/03/2020 (</a:t>
            </a:r>
            <a:r>
              <a:rPr lang="en-US" sz="2000" dirty="0" smtClean="0">
                <a:solidFill>
                  <a:srgbClr val="00B050"/>
                </a:solidFill>
              </a:rPr>
              <a:t>23:18</a:t>
            </a:r>
            <a:r>
              <a:rPr lang="en-US" sz="20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11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/03/2020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23:34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12/03/2020 (</a:t>
            </a:r>
            <a:r>
              <a:rPr lang="en-US" sz="2000" dirty="0" smtClean="0">
                <a:solidFill>
                  <a:srgbClr val="00B050"/>
                </a:solidFill>
              </a:rPr>
              <a:t>23:34</a:t>
            </a:r>
            <a:r>
              <a:rPr lang="en-US" sz="2000" dirty="0" smtClean="0"/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956376" y="4365104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956376" y="38610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Social Cues Begin</a:t>
            </a:r>
            <a:endParaRPr lang="en-GB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1772816"/>
            <a:ext cx="2592288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23/01/2020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03:11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24/01/2020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01:29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25/01/2020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02:57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26/01/2020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03:58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27/01/2020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28/01/2020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00:37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29/01/2020 (</a:t>
            </a:r>
            <a:r>
              <a:rPr lang="en-US" sz="2000" dirty="0" smtClean="0">
                <a:solidFill>
                  <a:srgbClr val="FF0000"/>
                </a:solidFill>
              </a:rPr>
              <a:t>00:25</a:t>
            </a:r>
            <a:r>
              <a:rPr lang="en-US" sz="2000" dirty="0" smtClean="0"/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30/01/2020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02:20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31/01/2020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23:46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395536" y="1052736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51520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23528" y="1052736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23528" y="1052736"/>
          <a:ext cx="8568952" cy="552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51520" y="980728"/>
          <a:ext cx="8712968" cy="553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51520" y="1052736"/>
          <a:ext cx="8712968" cy="557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23528" y="1115789"/>
          <a:ext cx="8568952" cy="54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ok review: Why We Sleep - City of London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95536" y="1124744"/>
          <a:ext cx="8452247" cy="541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79512" y="1124744"/>
          <a:ext cx="8640960" cy="551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07504" y="1052736"/>
          <a:ext cx="8858250" cy="52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42875" y="1124744"/>
          <a:ext cx="8858250" cy="500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07504" y="1052736"/>
          <a:ext cx="8896350" cy="507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07504" y="1124744"/>
          <a:ext cx="8896350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07504" y="1340768"/>
          <a:ext cx="889635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66700" y="1124744"/>
          <a:ext cx="88773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395536" y="1196752"/>
          <a:ext cx="8322319" cy="511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51520" y="1124744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Sleep – Mother Nature’s Greatest Mistake?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Evolution and Creativity: Why Humans Triumphed - WS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815039" cy="309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611560" y="1052736"/>
          <a:ext cx="7991053" cy="563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539552" y="1124744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95536" y="1124744"/>
          <a:ext cx="83529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51520" y="1124744"/>
          <a:ext cx="8308032" cy="530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23528" y="980728"/>
          <a:ext cx="8341940" cy="532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683568" y="1484784"/>
            <a:ext cx="712678" cy="261511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rgbClr val="00B050"/>
                </a:solidFill>
              </a:rPr>
              <a:t>Asleep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15616" y="5733256"/>
            <a:ext cx="649522" cy="200558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rgbClr val="FF0000"/>
                </a:solidFill>
              </a:rPr>
              <a:t>Awake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Sleep Better, Feel Better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6" name="Picture 4" descr="Mental Health and Physical Health - South Staffordshire Network for Mental  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06786" cy="3975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Every major organ in the body is enhanced by sleep (and detrimentally affected when we don’t sleep well)</a:t>
            </a:r>
          </a:p>
          <a:p>
            <a:r>
              <a:rPr lang="en-GB" sz="2000" dirty="0" smtClean="0"/>
              <a:t>It is the single most effective thing you can do to reset your brain and body health each day and should be considered as a ‘universal healthcare provider’</a:t>
            </a:r>
          </a:p>
          <a:p>
            <a:r>
              <a:rPr lang="en-GB" sz="2000" dirty="0" smtClean="0"/>
              <a:t>Sleep enhances our ability to learn, memorise and make logical decisions</a:t>
            </a:r>
          </a:p>
          <a:p>
            <a:r>
              <a:rPr lang="en-GB" sz="2000" dirty="0" smtClean="0"/>
              <a:t>It services our emotional circuits allowing us to better manage social and psychological challenges</a:t>
            </a:r>
          </a:p>
          <a:p>
            <a:r>
              <a:rPr lang="en-GB" sz="2000" dirty="0" smtClean="0"/>
              <a:t>It provides a consoling </a:t>
            </a:r>
            <a:r>
              <a:rPr lang="en-GB" sz="2000" dirty="0" err="1" smtClean="0"/>
              <a:t>neurochemical</a:t>
            </a:r>
            <a:r>
              <a:rPr lang="en-GB" sz="2000" dirty="0" smtClean="0"/>
              <a:t> bath that reduces the severity of painful memories</a:t>
            </a:r>
          </a:p>
          <a:p>
            <a:r>
              <a:rPr lang="en-GB" sz="2000" dirty="0" smtClean="0"/>
              <a:t>It provides a virtual reality space to meld together past and present experiences, inspiring creativity</a:t>
            </a:r>
          </a:p>
          <a:p>
            <a:endParaRPr lang="en-GB" sz="2000" dirty="0" smtClean="0"/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Sleep Better, Feel Better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It also: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Boosts our immune system</a:t>
            </a:r>
          </a:p>
          <a:p>
            <a:r>
              <a:rPr lang="en-GB" sz="2000" dirty="0" smtClean="0"/>
              <a:t>Helps fight malignancy</a:t>
            </a:r>
          </a:p>
          <a:p>
            <a:r>
              <a:rPr lang="en-GB" sz="2000" dirty="0" smtClean="0"/>
              <a:t>Prevents infection</a:t>
            </a:r>
          </a:p>
          <a:p>
            <a:r>
              <a:rPr lang="en-GB" sz="2000" dirty="0" smtClean="0"/>
              <a:t>Fine tunes the balance of insulin and circulating glucose</a:t>
            </a:r>
          </a:p>
          <a:p>
            <a:r>
              <a:rPr lang="en-GB" sz="2000" dirty="0" smtClean="0"/>
              <a:t>Regulates appetite (controlling weight)</a:t>
            </a:r>
          </a:p>
          <a:p>
            <a:r>
              <a:rPr lang="en-GB" sz="2000" dirty="0" smtClean="0"/>
              <a:t>Aids nutritional health</a:t>
            </a:r>
          </a:p>
          <a:p>
            <a:r>
              <a:rPr lang="en-GB" sz="2000" dirty="0" smtClean="0"/>
              <a:t>Lowers blood pressure while keeping the heart in good condition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Sleep Better, Feel Better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Waking Nightmare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Two thirds of adults in industrialised nations fail to get recommended amount of sleep</a:t>
            </a:r>
          </a:p>
          <a:p>
            <a:r>
              <a:rPr lang="en-GB" sz="2000" dirty="0" smtClean="0"/>
              <a:t>Humans are the only species that will deliberately deprive themselves of sleep with no legitimate gain</a:t>
            </a:r>
          </a:p>
          <a:p>
            <a:r>
              <a:rPr lang="en-GB" sz="2000" dirty="0" smtClean="0"/>
              <a:t>WHO have declared a sleep loss epidemic through industrialised nations</a:t>
            </a:r>
          </a:p>
          <a:p>
            <a:r>
              <a:rPr lang="en-GB" sz="2000" dirty="0" smtClean="0"/>
              <a:t>People acclimatise to impaired performance, lower alertness and reduced energy levels – becoming the ‘norm’ or baseline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Waking Nightmare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While asleep you cannot: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Gather food</a:t>
            </a:r>
          </a:p>
          <a:p>
            <a:r>
              <a:rPr lang="en-GB" sz="2400" dirty="0" smtClean="0"/>
              <a:t>Socialise</a:t>
            </a:r>
          </a:p>
          <a:p>
            <a:r>
              <a:rPr lang="en-GB" sz="2400" dirty="0" smtClean="0"/>
              <a:t>Mate and reproduce</a:t>
            </a:r>
          </a:p>
          <a:p>
            <a:r>
              <a:rPr lang="en-GB" sz="2400" dirty="0" smtClean="0"/>
              <a:t>Nurture and protect your offspring</a:t>
            </a:r>
          </a:p>
          <a:p>
            <a:r>
              <a:rPr lang="en-GB" sz="2400" dirty="0" smtClean="0"/>
              <a:t>Protect yourself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And yet every recorded species sleeps (or something very much like it)!</a:t>
            </a:r>
            <a:endParaRPr lang="en-US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Sleep – Mother Nature’s Greatest Mistake?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Sleep loss inflicts devastating effects on the brain</a:t>
            </a:r>
            <a:r>
              <a:rPr lang="en-US" dirty="0" smtClean="0"/>
              <a:t> and is linked to numerous neurological and psychiatric conditions, there are no major psychiatric conditions where sleep is normal</a:t>
            </a:r>
          </a:p>
          <a:p>
            <a:r>
              <a:rPr lang="en-GB" dirty="0" smtClean="0"/>
              <a:t>The prevailing view in psychiatry has always been that conditions cause sleep disturbance but it’s actually a two way street – many of the brains regions commonly impacted on by psychiatric mood disorders are the same regions involved in sleep regulation and impacted on by sleep loss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GB" dirty="0" smtClean="0"/>
              <a:t>Alzheimer's – </a:t>
            </a:r>
            <a:r>
              <a:rPr lang="en-GB" i="1" dirty="0" smtClean="0"/>
              <a:t>sleep disturbance precedes onset by several years (early indicator), onset can be delayed by 5-10 years but sleep is not a magic bullet</a:t>
            </a:r>
          </a:p>
          <a:p>
            <a:r>
              <a:rPr lang="en-GB" dirty="0" smtClean="0"/>
              <a:t>Suicidal Ideation</a:t>
            </a:r>
          </a:p>
          <a:p>
            <a:r>
              <a:rPr lang="en-GB" dirty="0" smtClean="0"/>
              <a:t>PTSD</a:t>
            </a:r>
          </a:p>
          <a:p>
            <a:r>
              <a:rPr lang="en-GB" dirty="0" smtClean="0"/>
              <a:t>Depression</a:t>
            </a:r>
          </a:p>
          <a:p>
            <a:r>
              <a:rPr lang="en-GB" dirty="0" smtClean="0"/>
              <a:t>Bipolar Disorder</a:t>
            </a:r>
          </a:p>
          <a:p>
            <a:r>
              <a:rPr lang="en-GB" dirty="0" smtClean="0"/>
              <a:t>Stroke</a:t>
            </a:r>
          </a:p>
          <a:p>
            <a:r>
              <a:rPr lang="en-GB" dirty="0" smtClean="0"/>
              <a:t>Chronic Pain</a:t>
            </a:r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Waking Nightmare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part of our brain responsible for triggering strong emotions (accelerator) such as rage which is also linked with the flight or fight response can suffer from a 60% amplification in emotional reactivity where there poor sleep</a:t>
            </a:r>
          </a:p>
          <a:p>
            <a:r>
              <a:rPr lang="en-GB" sz="2000" dirty="0" smtClean="0"/>
              <a:t>The logical part of the brain (the brake) becomes uncoupled and so you end up with too much acceleration and not enough brake</a:t>
            </a:r>
          </a:p>
          <a:p>
            <a:r>
              <a:rPr lang="en-GB" sz="2000" dirty="0" smtClean="0"/>
              <a:t>Rather than being constant, this is more like a pendulum swinging back and forth between the extremes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GB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Waking Nightmare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Sleep loss also impacts on the physiological system contributing to countless disorders and diseases</a:t>
            </a:r>
          </a:p>
          <a:p>
            <a:endParaRPr lang="en-GB" dirty="0" smtClean="0"/>
          </a:p>
          <a:p>
            <a:r>
              <a:rPr lang="en-GB" dirty="0" smtClean="0"/>
              <a:t>Cancer</a:t>
            </a:r>
          </a:p>
          <a:p>
            <a:r>
              <a:rPr lang="en-GB" dirty="0" smtClean="0"/>
              <a:t>Diabetes</a:t>
            </a:r>
          </a:p>
          <a:p>
            <a:r>
              <a:rPr lang="en-GB" dirty="0" smtClean="0"/>
              <a:t>Heart Failure</a:t>
            </a:r>
          </a:p>
          <a:p>
            <a:r>
              <a:rPr lang="en-GB" dirty="0" smtClean="0"/>
              <a:t>Weight gain / obesity</a:t>
            </a:r>
          </a:p>
          <a:p>
            <a:r>
              <a:rPr lang="en-GB" dirty="0" smtClean="0"/>
              <a:t>Immune deficiency</a:t>
            </a:r>
          </a:p>
          <a:p>
            <a:r>
              <a:rPr lang="en-GB" dirty="0" smtClean="0"/>
              <a:t>Overactive nervous system (flight or fight stuck in ‘on’ position), increases core temperature when we need to drop core temperature at night</a:t>
            </a:r>
          </a:p>
          <a:p>
            <a:endParaRPr lang="en-GB" dirty="0" smtClean="0"/>
          </a:p>
          <a:p>
            <a:r>
              <a:rPr lang="en-GB" dirty="0" smtClean="0"/>
              <a:t>Routinely having less than 6-7 hours per night demolishes the immune system and doubles the risk of cancer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Waking Nightmare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Having too little sleep swells concentrations of a hormone that makes you feel hungry</a:t>
            </a:r>
          </a:p>
          <a:p>
            <a:r>
              <a:rPr lang="en-GB" sz="2000" dirty="0" smtClean="0"/>
              <a:t>It also suppresses a companion hormone that signals food satisfaction (despite being full you want to eat more)</a:t>
            </a:r>
          </a:p>
          <a:p>
            <a:r>
              <a:rPr lang="en-GB" sz="2000" dirty="0" smtClean="0"/>
              <a:t>Attempting to diet without sleeping adequately won’t be effective as most of the weight you’ll lose will be lean body mass and not fat</a:t>
            </a:r>
          </a:p>
          <a:p>
            <a:endParaRPr lang="en-GB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GB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Waking Nightmare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Other terrible truths:</a:t>
            </a:r>
          </a:p>
          <a:p>
            <a:pPr>
              <a:buNone/>
            </a:pPr>
            <a:endParaRPr lang="en-GB" sz="1600" dirty="0" smtClean="0"/>
          </a:p>
          <a:p>
            <a:r>
              <a:rPr lang="en-GB" dirty="0" smtClean="0"/>
              <a:t>In the US, one person dies every hour from a fatigue related road traffic accident, vastly exceeding those caused by alcohol and drugs (developed countries spend a mere 1% of their budget on informing public about dangers of drowsy driving)</a:t>
            </a:r>
          </a:p>
          <a:p>
            <a:r>
              <a:rPr lang="en-GB" dirty="0" smtClean="0"/>
              <a:t>Sleep disturbance is a hallmark of addictive substance abuse, relapse rates affected due to logical part of brain (the brake) being uncoupled</a:t>
            </a:r>
          </a:p>
          <a:p>
            <a:r>
              <a:rPr lang="en-GB" dirty="0" smtClean="0"/>
              <a:t>Sleep disruption almost always precedes the shift from stable to unstable manic depressive state in those with bipolar</a:t>
            </a:r>
          </a:p>
          <a:p>
            <a:r>
              <a:rPr lang="en-GB" dirty="0" smtClean="0"/>
              <a:t>Difficulty with sleep is highly prevalent in autistic individuals (40-80% prevalence in autistic individuals compared to 20-40% prevalence in </a:t>
            </a:r>
            <a:r>
              <a:rPr lang="en-GB" dirty="0" err="1" smtClean="0"/>
              <a:t>neurotypicals</a:t>
            </a:r>
            <a:r>
              <a:rPr lang="en-GB" dirty="0" smtClean="0"/>
              <a:t>)</a:t>
            </a:r>
          </a:p>
          <a:p>
            <a:r>
              <a:rPr lang="en-GB" dirty="0" smtClean="0"/>
              <a:t>Deprived of REM sleep, you cannot accurately decode facial expressions, you mistake friends for foes and the outside world becomes a more threatening place and you start making inappropriate decisions</a:t>
            </a:r>
          </a:p>
          <a:p>
            <a:r>
              <a:rPr lang="en-GB" dirty="0" smtClean="0"/>
              <a:t>Our nearest sleep clinic is 200 miles away, we do not have access to sleep specialists (apart from private specialists)</a:t>
            </a:r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Waking Nightmare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Sweet Dreams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www.newdirectionsupport.com/improving-sleep-top-tips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Stick to sleep schedule (set an alarm or another cue for bedtime) </a:t>
            </a:r>
          </a:p>
          <a:p>
            <a:r>
              <a:rPr lang="en-GB" dirty="0" smtClean="0"/>
              <a:t>Exercise but not too late in the day and definitely not 2-3 hours before bedtime</a:t>
            </a:r>
          </a:p>
          <a:p>
            <a:r>
              <a:rPr lang="en-GB" dirty="0" smtClean="0"/>
              <a:t>Avoid caffeine (takes as long as 8 hours to wear off) and nicotine (smokers sleep more lightly)</a:t>
            </a:r>
          </a:p>
          <a:p>
            <a:r>
              <a:rPr lang="en-GB" dirty="0" smtClean="0"/>
              <a:t>Avoid alcoholic drinks before bed (robs you of REM sleep)</a:t>
            </a:r>
          </a:p>
          <a:p>
            <a:r>
              <a:rPr lang="en-GB" dirty="0" smtClean="0"/>
              <a:t>Avoid large meals and beverages at night but you can snack (going to bed hungry will also cause disruption of sleep)</a:t>
            </a:r>
          </a:p>
          <a:p>
            <a:r>
              <a:rPr lang="en-GB" dirty="0" smtClean="0"/>
              <a:t>Avoid medicines that delay or disrupt sleep</a:t>
            </a:r>
          </a:p>
          <a:p>
            <a:r>
              <a:rPr lang="en-GB" dirty="0" smtClean="0"/>
              <a:t>Don’t take naps after 3pm</a:t>
            </a:r>
          </a:p>
          <a:p>
            <a:r>
              <a:rPr lang="en-GB" dirty="0" smtClean="0"/>
              <a:t>Relax before bed</a:t>
            </a:r>
          </a:p>
          <a:p>
            <a:r>
              <a:rPr lang="en-GB" dirty="0" smtClean="0"/>
              <a:t>Warm bath / shower before bed</a:t>
            </a:r>
          </a:p>
          <a:p>
            <a:r>
              <a:rPr lang="en-GB" dirty="0" smtClean="0"/>
              <a:t>Dark bedroom, cool bedroom, gadget free bedroom</a:t>
            </a:r>
          </a:p>
          <a:p>
            <a:r>
              <a:rPr lang="en-GB" dirty="0" smtClean="0"/>
              <a:t>Sunlight exposure in mornings and turn down lights before bed</a:t>
            </a:r>
          </a:p>
          <a:p>
            <a:r>
              <a:rPr lang="en-GB" dirty="0" smtClean="0"/>
              <a:t>CBT-I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Sweet Dreams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904"/>
            <a:ext cx="9252520" cy="11430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Owls &amp; Larks Got Rhythm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15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Approximate 24 hour sleep-wake rhythm</a:t>
            </a:r>
          </a:p>
          <a:p>
            <a:r>
              <a:rPr lang="en-GB" sz="2000" dirty="0" smtClean="0"/>
              <a:t>Larks (morning types) = 40% of population</a:t>
            </a:r>
          </a:p>
          <a:p>
            <a:r>
              <a:rPr lang="en-GB" sz="2000" dirty="0" smtClean="0"/>
              <a:t>Owls (evening types) = 30%</a:t>
            </a:r>
          </a:p>
          <a:p>
            <a:r>
              <a:rPr lang="en-GB" sz="2000" dirty="0" smtClean="0"/>
              <a:t>Others (somewhere between) = 30%</a:t>
            </a:r>
          </a:p>
          <a:p>
            <a:r>
              <a:rPr lang="en-GB" sz="2000" dirty="0" smtClean="0"/>
              <a:t>Owls struggle to go sleep early and find it hard to function in morning, society treats owls as if they were lazy but it is their genetic fate</a:t>
            </a:r>
          </a:p>
          <a:p>
            <a:r>
              <a:rPr lang="en-GB" sz="2000" dirty="0" smtClean="0"/>
              <a:t>Owl’s are punished by society, unable to get to sleep early but still having to wake at same time</a:t>
            </a:r>
          </a:p>
          <a:p>
            <a:r>
              <a:rPr lang="en-GB" sz="2000" dirty="0" smtClean="0"/>
              <a:t>Owls have a greater chance of developing depression, anxiety, diabetes, cancer, heart attack and stroke</a:t>
            </a:r>
          </a:p>
          <a:p>
            <a:r>
              <a:rPr lang="en-GB" sz="2000" dirty="0" smtClean="0"/>
              <a:t>There is a reason for different sleep patterns though (from evolutionary perspective) as this increases survival rate by 50% leaving us collectively vulnerable for 4 hours of the night rather than 8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Owls &amp; Larks Got Rhythm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6997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Approximate 24 hour sleep-wake cycle runs by itself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First Experiment (1700’s)</a:t>
            </a:r>
          </a:p>
          <a:p>
            <a:r>
              <a:rPr lang="en-GB" sz="2400" dirty="0" smtClean="0"/>
              <a:t>However, it also latches onto repeating patterns</a:t>
            </a:r>
          </a:p>
          <a:p>
            <a:r>
              <a:rPr lang="en-GB" sz="2400" dirty="0" smtClean="0"/>
              <a:t>Daylight is the favoured repeating pattern and acts like manipulating fingers resetting an imprecise wristwatch</a:t>
            </a:r>
          </a:p>
          <a:p>
            <a:r>
              <a:rPr lang="en-GB" sz="2400" dirty="0" smtClean="0"/>
              <a:t>Food, temperature change, and even regularly timed social interactions / cues can all be used to modify the cycle</a:t>
            </a:r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Circadian Rhythms - The Sleep Coun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65104"/>
            <a:ext cx="4752528" cy="212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Sleep pressure works in combination with the sleep cycle (but they are independent of each other)</a:t>
            </a:r>
          </a:p>
          <a:p>
            <a:r>
              <a:rPr lang="en-GB" sz="2400" dirty="0" smtClean="0"/>
              <a:t>The more the day goes on, the more the pressure builds to sleep</a:t>
            </a:r>
          </a:p>
          <a:p>
            <a:r>
              <a:rPr lang="en-GB" sz="2400" dirty="0" smtClean="0"/>
              <a:t>Sleeping in the afternoon reduces pressure and makes it more difficult to sleep at night</a:t>
            </a:r>
          </a:p>
          <a:p>
            <a:r>
              <a:rPr lang="en-GB" sz="2400" dirty="0" smtClean="0"/>
              <a:t>(</a:t>
            </a:r>
            <a:r>
              <a:rPr lang="en-GB" sz="2400" dirty="0" smtClean="0">
                <a:solidFill>
                  <a:srgbClr val="FF0000"/>
                </a:solidFill>
              </a:rPr>
              <a:t>more about sleep pressure</a:t>
            </a:r>
            <a:r>
              <a:rPr lang="en-GB" sz="2400" dirty="0" smtClean="0"/>
              <a:t>)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Dancing To Our Own Tune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Nasa gave spiders DRUGS – how their webs changed when high on weed, LSD and  caffe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1808</Words>
  <Application>Microsoft Office PowerPoint</Application>
  <PresentationFormat>On-screen Show (4:3)</PresentationFormat>
  <Paragraphs>267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Prescribing Sleep</vt:lpstr>
      <vt:lpstr>Slide 2</vt:lpstr>
      <vt:lpstr>Sleep – Mother Nature’s Greatest Mistake?</vt:lpstr>
      <vt:lpstr>Slide 4</vt:lpstr>
      <vt:lpstr>Owls &amp; Larks Got Rhythm</vt:lpstr>
      <vt:lpstr>Owls &amp; Larks Got Rhythm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Dancing To Our Own Tune</vt:lpstr>
      <vt:lpstr>Sleep Better, Feel Better</vt:lpstr>
      <vt:lpstr>Sleep Better, Feel Better</vt:lpstr>
      <vt:lpstr>Sleep Better, Feel Better</vt:lpstr>
      <vt:lpstr>Waking Nightmare</vt:lpstr>
      <vt:lpstr>Waking Nightmare</vt:lpstr>
      <vt:lpstr>Waking Nightmare</vt:lpstr>
      <vt:lpstr>Waking Nightmare</vt:lpstr>
      <vt:lpstr>Waking Nightmare</vt:lpstr>
      <vt:lpstr>Waking Nightmare</vt:lpstr>
      <vt:lpstr>Waking Nightmare</vt:lpstr>
      <vt:lpstr>Sweet Dreams</vt:lpstr>
      <vt:lpstr>Sweet Dreams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Prescribing Sleep</dc:title>
  <dc:creator>Training</dc:creator>
  <cp:lastModifiedBy>Premiercare Admin</cp:lastModifiedBy>
  <cp:revision>44</cp:revision>
  <dcterms:created xsi:type="dcterms:W3CDTF">2020-09-29T21:45:29Z</dcterms:created>
  <dcterms:modified xsi:type="dcterms:W3CDTF">2022-11-23T15:48:31Z</dcterms:modified>
</cp:coreProperties>
</file>